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300" r:id="rId6"/>
    <p:sldId id="262" r:id="rId7"/>
    <p:sldId id="263" r:id="rId8"/>
    <p:sldId id="301" r:id="rId9"/>
    <p:sldId id="264" r:id="rId10"/>
    <p:sldId id="265" r:id="rId11"/>
    <p:sldId id="266" r:id="rId12"/>
    <p:sldId id="302" r:id="rId13"/>
    <p:sldId id="268" r:id="rId14"/>
    <p:sldId id="269" r:id="rId15"/>
    <p:sldId id="270" r:id="rId16"/>
    <p:sldId id="271" r:id="rId17"/>
    <p:sldId id="303" r:id="rId18"/>
    <p:sldId id="272" r:id="rId19"/>
    <p:sldId id="304" r:id="rId20"/>
    <p:sldId id="273" r:id="rId21"/>
    <p:sldId id="274" r:id="rId22"/>
    <p:sldId id="275" r:id="rId23"/>
    <p:sldId id="305" r:id="rId24"/>
    <p:sldId id="276" r:id="rId25"/>
    <p:sldId id="277" r:id="rId26"/>
    <p:sldId id="278" r:id="rId27"/>
    <p:sldId id="306" r:id="rId28"/>
    <p:sldId id="307" r:id="rId29"/>
    <p:sldId id="279" r:id="rId30"/>
    <p:sldId id="308" r:id="rId31"/>
    <p:sldId id="280" r:id="rId32"/>
    <p:sldId id="281" r:id="rId33"/>
    <p:sldId id="282" r:id="rId34"/>
    <p:sldId id="284" r:id="rId35"/>
    <p:sldId id="309" r:id="rId36"/>
    <p:sldId id="285" r:id="rId37"/>
    <p:sldId id="310" r:id="rId38"/>
    <p:sldId id="286" r:id="rId39"/>
    <p:sldId id="287" r:id="rId40"/>
    <p:sldId id="288" r:id="rId41"/>
    <p:sldId id="311" r:id="rId42"/>
    <p:sldId id="289" r:id="rId43"/>
    <p:sldId id="312" r:id="rId44"/>
    <p:sldId id="290" r:id="rId45"/>
    <p:sldId id="313" r:id="rId46"/>
    <p:sldId id="292" r:id="rId47"/>
    <p:sldId id="293" r:id="rId48"/>
    <p:sldId id="294" r:id="rId49"/>
    <p:sldId id="295" r:id="rId50"/>
    <p:sldId id="296" r:id="rId51"/>
    <p:sldId id="297" r:id="rId52"/>
    <p:sldId id="298" r:id="rId53"/>
    <p:sldId id="299"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Times New Roman" pitchFamily="18" charset="0"/>
                <a:cs typeface="Times New Roman" pitchFamily="18" charset="0"/>
              </a:rPr>
              <a:t>Profiles, Password Policies, Privileges, and Roles</a:t>
            </a:r>
          </a:p>
        </p:txBody>
      </p:sp>
      <p:sp>
        <p:nvSpPr>
          <p:cNvPr id="3" name="Subtitle 2"/>
          <p:cNvSpPr>
            <a:spLocks noGrp="1"/>
          </p:cNvSpPr>
          <p:nvPr>
            <p:ph type="subTitle" idx="1"/>
          </p:nvPr>
        </p:nvSpPr>
        <p:spPr/>
        <p:txBody>
          <a:bodyPr/>
          <a:lstStyle/>
          <a:p>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96272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Expiration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The global password-expiration policy applies to all accounts that have not been set to override it. </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To establish policy for individual accounts, use the PASSWORD EXPIRE option of the CREATE USER and ALTER USER statements. </a:t>
            </a:r>
          </a:p>
        </p:txBody>
      </p:sp>
    </p:spTree>
    <p:extLst>
      <p:ext uri="{BB962C8B-B14F-4D97-AF65-F5344CB8AC3E}">
        <p14:creationId xmlns:p14="http://schemas.microsoft.com/office/powerpoint/2010/main" val="1268866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CREATE USER and ALTER USER</a:t>
            </a:r>
          </a:p>
        </p:txBody>
      </p:sp>
      <p:sp>
        <p:nvSpPr>
          <p:cNvPr id="3" name="Content Placeholder 2"/>
          <p:cNvSpPr>
            <a:spLocks noGrp="1"/>
          </p:cNvSpPr>
          <p:nvPr>
            <p:ph idx="1"/>
          </p:nvPr>
        </p:nvSpPr>
        <p:spPr>
          <a:xfrm>
            <a:off x="457200" y="1295400"/>
            <a:ext cx="8229600" cy="5257800"/>
          </a:xfrm>
        </p:spPr>
        <p:txBody>
          <a:bodyPr>
            <a:normAutofit/>
          </a:bodyPr>
          <a:lstStyle/>
          <a:p>
            <a:pPr marL="0" indent="0" algn="just" fontAlgn="base">
              <a:buNone/>
            </a:pPr>
            <a:r>
              <a:rPr lang="en-US" sz="2800" dirty="0">
                <a:latin typeface="Times New Roman" pitchFamily="18" charset="0"/>
                <a:cs typeface="Times New Roman" pitchFamily="18" charset="0"/>
              </a:rPr>
              <a:t>Require the password to be changed every 90 days:</a:t>
            </a:r>
          </a:p>
          <a:p>
            <a:pPr marL="0" indent="0" algn="just" fontAlgn="base">
              <a:buNone/>
            </a:pPr>
            <a:endParaRPr lang="en-US" sz="2800" dirty="0">
              <a:latin typeface="Times New Roman" pitchFamily="18" charset="0"/>
              <a:cs typeface="Times New Roman" pitchFamily="18" charset="0"/>
            </a:endParaRPr>
          </a:p>
          <a:p>
            <a:pPr lvl="1" indent="-342900" algn="just" fontAlgn="base"/>
            <a:r>
              <a:rPr lang="en-US" sz="2400" dirty="0">
                <a:solidFill>
                  <a:schemeClr val="accent1">
                    <a:lumMod val="75000"/>
                  </a:schemeClr>
                </a:solidFill>
                <a:latin typeface="Times New Roman" pitchFamily="18" charset="0"/>
                <a:cs typeface="Times New Roman" pitchFamily="18" charset="0"/>
              </a:rPr>
              <a:t>CREATE USER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a:t>
            </a:r>
            <a:r>
              <a:rPr lang="en-US" sz="2400" dirty="0" err="1">
                <a:solidFill>
                  <a:schemeClr val="accent1">
                    <a:lumMod val="75000"/>
                  </a:schemeClr>
                </a:solidFill>
                <a:latin typeface="Times New Roman" pitchFamily="18" charset="0"/>
                <a:cs typeface="Times New Roman" pitchFamily="18" charset="0"/>
              </a:rPr>
              <a:t>localhost</a:t>
            </a:r>
            <a:r>
              <a:rPr lang="en-US" sz="2400" dirty="0">
                <a:solidFill>
                  <a:schemeClr val="accent1">
                    <a:lumMod val="75000"/>
                  </a:schemeClr>
                </a:solidFill>
                <a:latin typeface="Times New Roman" pitchFamily="18" charset="0"/>
                <a:cs typeface="Times New Roman" pitchFamily="18" charset="0"/>
              </a:rPr>
              <a:t>' PASSWORD EXPIRE INTERVAL 90 DAY;</a:t>
            </a:r>
          </a:p>
          <a:p>
            <a:pPr lvl="1" indent="-342900" algn="just" fontAlgn="base"/>
            <a:r>
              <a:rPr lang="en-US" sz="2400" dirty="0">
                <a:solidFill>
                  <a:schemeClr val="accent1">
                    <a:lumMod val="75000"/>
                  </a:schemeClr>
                </a:solidFill>
                <a:latin typeface="Times New Roman" pitchFamily="18" charset="0"/>
                <a:cs typeface="Times New Roman" pitchFamily="18" charset="0"/>
              </a:rPr>
              <a:t>ALTER USER '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a:t>
            </a:r>
            <a:r>
              <a:rPr lang="en-US" sz="2400" dirty="0" err="1">
                <a:solidFill>
                  <a:schemeClr val="accent1">
                    <a:lumMod val="75000"/>
                  </a:schemeClr>
                </a:solidFill>
                <a:latin typeface="Times New Roman" pitchFamily="18" charset="0"/>
                <a:cs typeface="Times New Roman" pitchFamily="18" charset="0"/>
              </a:rPr>
              <a:t>localhost</a:t>
            </a:r>
            <a:r>
              <a:rPr lang="en-US" sz="2400" dirty="0">
                <a:solidFill>
                  <a:schemeClr val="accent1">
                    <a:lumMod val="75000"/>
                  </a:schemeClr>
                </a:solidFill>
                <a:latin typeface="Times New Roman" pitchFamily="18" charset="0"/>
                <a:cs typeface="Times New Roman" pitchFamily="18" charset="0"/>
              </a:rPr>
              <a:t>' PASSWORD EXPIRE INTERVAL 90 DAY;</a:t>
            </a:r>
          </a:p>
          <a:p>
            <a:pPr marL="0" indent="0" algn="just" fontAlgn="base">
              <a:buNone/>
            </a:pPr>
            <a:r>
              <a:rPr lang="en-US" sz="2800" dirty="0">
                <a:latin typeface="Times New Roman" pitchFamily="18" charset="0"/>
                <a:cs typeface="Times New Roman" pitchFamily="18" charset="0"/>
              </a:rPr>
              <a:t>This expiration option overrides the global policy for all accounts named by the statement.</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623510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67F70-BA7A-4315-9F00-5637FE992C89}"/>
              </a:ext>
            </a:extLst>
          </p:cNvPr>
          <p:cNvSpPr>
            <a:spLocks noGrp="1"/>
          </p:cNvSpPr>
          <p:nvPr>
            <p:ph type="title"/>
          </p:nvPr>
        </p:nvSpPr>
        <p:spPr/>
        <p:txBody>
          <a:bodyPr/>
          <a:lstStyle/>
          <a:p>
            <a:r>
              <a:rPr lang="en-US" dirty="0"/>
              <a:t>CREATE USER and ALTER USER</a:t>
            </a:r>
          </a:p>
        </p:txBody>
      </p:sp>
      <p:sp>
        <p:nvSpPr>
          <p:cNvPr id="3" name="Content Placeholder 2">
            <a:extLst>
              <a:ext uri="{FF2B5EF4-FFF2-40B4-BE49-F238E27FC236}">
                <a16:creationId xmlns:a16="http://schemas.microsoft.com/office/drawing/2014/main" id="{424D018A-38B2-4759-82BA-F5C930769F9E}"/>
              </a:ext>
            </a:extLst>
          </p:cNvPr>
          <p:cNvSpPr>
            <a:spLocks noGrp="1"/>
          </p:cNvSpPr>
          <p:nvPr>
            <p:ph idx="1"/>
          </p:nvPr>
        </p:nvSpPr>
        <p:spPr/>
        <p:txBody>
          <a:bodyPr/>
          <a:lstStyle/>
          <a:p>
            <a:pPr marL="0" lvl="0" indent="0" algn="just" fontAlgn="base">
              <a:buNone/>
            </a:pPr>
            <a:r>
              <a:rPr lang="en-US" sz="2200" dirty="0">
                <a:solidFill>
                  <a:prstClr val="black"/>
                </a:solidFill>
                <a:latin typeface="Times New Roman" pitchFamily="18" charset="0"/>
                <a:cs typeface="Times New Roman" pitchFamily="18" charset="0"/>
              </a:rPr>
              <a:t>Disable password expiration:</a:t>
            </a:r>
          </a:p>
          <a:p>
            <a:pPr marL="0" lvl="0" indent="0" algn="just" fontAlgn="base">
              <a:buNone/>
            </a:pPr>
            <a:endParaRPr lang="en-US" sz="2200" dirty="0">
              <a:solidFill>
                <a:prstClr val="black"/>
              </a:solidFill>
              <a:latin typeface="Times New Roman" pitchFamily="18" charset="0"/>
              <a:cs typeface="Times New Roman" pitchFamily="18" charset="0"/>
            </a:endParaRPr>
          </a:p>
          <a:p>
            <a:pPr algn="just" fontAlgn="base"/>
            <a:r>
              <a:rPr lang="en-US" sz="2200" dirty="0">
                <a:solidFill>
                  <a:schemeClr val="accent1">
                    <a:lumMod val="75000"/>
                  </a:schemeClr>
                </a:solidFill>
                <a:latin typeface="Times New Roman" pitchFamily="18" charset="0"/>
                <a:cs typeface="Times New Roman" pitchFamily="18" charset="0"/>
              </a:rPr>
              <a:t>CREATE USER '</a:t>
            </a:r>
            <a:r>
              <a:rPr lang="en-US" sz="2200" dirty="0" err="1">
                <a:solidFill>
                  <a:schemeClr val="accent1">
                    <a:lumMod val="75000"/>
                  </a:schemeClr>
                </a:solidFill>
                <a:latin typeface="Times New Roman" pitchFamily="18" charset="0"/>
                <a:cs typeface="Times New Roman" pitchFamily="18" charset="0"/>
              </a:rPr>
              <a:t>kinan</a:t>
            </a:r>
            <a:r>
              <a:rPr lang="en-US" sz="2200" dirty="0">
                <a:solidFill>
                  <a:schemeClr val="accent1">
                    <a:lumMod val="75000"/>
                  </a:schemeClr>
                </a:solidFill>
                <a:latin typeface="Times New Roman" pitchFamily="18" charset="0"/>
                <a:cs typeface="Times New Roman" pitchFamily="18" charset="0"/>
              </a:rPr>
              <a:t>'@'localhost' PASSWORD EXPIRE NEVER;</a:t>
            </a:r>
          </a:p>
          <a:p>
            <a:pPr algn="just" fontAlgn="base"/>
            <a:r>
              <a:rPr lang="en-US" sz="2200" dirty="0">
                <a:solidFill>
                  <a:schemeClr val="accent1">
                    <a:lumMod val="75000"/>
                  </a:schemeClr>
                </a:solidFill>
                <a:latin typeface="Times New Roman" pitchFamily="18" charset="0"/>
                <a:cs typeface="Times New Roman" pitchFamily="18" charset="0"/>
              </a:rPr>
              <a:t>ALTER USER ' </a:t>
            </a:r>
            <a:r>
              <a:rPr lang="en-US" sz="2200" dirty="0" err="1">
                <a:solidFill>
                  <a:schemeClr val="accent1">
                    <a:lumMod val="75000"/>
                  </a:schemeClr>
                </a:solidFill>
                <a:latin typeface="Times New Roman" pitchFamily="18" charset="0"/>
                <a:cs typeface="Times New Roman" pitchFamily="18" charset="0"/>
              </a:rPr>
              <a:t>kinan</a:t>
            </a:r>
            <a:r>
              <a:rPr lang="en-US" sz="2200" dirty="0">
                <a:solidFill>
                  <a:schemeClr val="accent1">
                    <a:lumMod val="75000"/>
                  </a:schemeClr>
                </a:solidFill>
                <a:latin typeface="Times New Roman" pitchFamily="18" charset="0"/>
                <a:cs typeface="Times New Roman" pitchFamily="18" charset="0"/>
              </a:rPr>
              <a:t>'@'localhost' PASSWORD EXPIRE NEVER;</a:t>
            </a:r>
          </a:p>
          <a:p>
            <a:pPr marL="0" lvl="0" indent="0" algn="just" fontAlgn="base">
              <a:buNone/>
            </a:pPr>
            <a:endParaRPr lang="en-US" sz="2200" dirty="0">
              <a:solidFill>
                <a:prstClr val="black"/>
              </a:solidFill>
              <a:latin typeface="Times New Roman" pitchFamily="18" charset="0"/>
              <a:cs typeface="Times New Roman" pitchFamily="18" charset="0"/>
            </a:endParaRPr>
          </a:p>
          <a:p>
            <a:pPr marL="0" lvl="0" indent="0" algn="just" fontAlgn="base">
              <a:buNone/>
            </a:pPr>
            <a:r>
              <a:rPr lang="en-US" sz="2200" dirty="0">
                <a:solidFill>
                  <a:prstClr val="black"/>
                </a:solidFill>
                <a:latin typeface="Times New Roman" pitchFamily="18" charset="0"/>
                <a:cs typeface="Times New Roman" pitchFamily="18" charset="0"/>
              </a:rPr>
              <a:t>This expiration option overrides the global policy for all accounts named by the statement.</a:t>
            </a:r>
          </a:p>
          <a:p>
            <a:endParaRPr lang="en-US" dirty="0"/>
          </a:p>
        </p:txBody>
      </p:sp>
    </p:spTree>
    <p:extLst>
      <p:ext uri="{BB962C8B-B14F-4D97-AF65-F5344CB8AC3E}">
        <p14:creationId xmlns:p14="http://schemas.microsoft.com/office/powerpoint/2010/main" val="2088067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Expiration Policy</a:t>
            </a:r>
          </a:p>
        </p:txBody>
      </p:sp>
      <p:sp>
        <p:nvSpPr>
          <p:cNvPr id="3" name="Content Placeholder 2"/>
          <p:cNvSpPr>
            <a:spLocks noGrp="1"/>
          </p:cNvSpPr>
          <p:nvPr>
            <p:ph idx="1"/>
          </p:nvPr>
        </p:nvSpPr>
        <p:spPr>
          <a:xfrm>
            <a:off x="457200" y="1295400"/>
            <a:ext cx="8229600" cy="5257800"/>
          </a:xfrm>
        </p:spPr>
        <p:txBody>
          <a:bodyPr>
            <a:normAutofit fontScale="77500" lnSpcReduction="20000"/>
          </a:bodyPr>
          <a:lstStyle/>
          <a:p>
            <a:pPr marL="0" indent="0" algn="just" fontAlgn="base">
              <a:buNone/>
            </a:pPr>
            <a:r>
              <a:rPr lang="en-US" sz="2800" dirty="0">
                <a:latin typeface="Times New Roman" pitchFamily="18" charset="0"/>
                <a:cs typeface="Times New Roman" pitchFamily="18" charset="0"/>
              </a:rPr>
              <a:t>Defer to the global expiration policy for all accounts named by the statement:</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solidFill>
                  <a:schemeClr val="accent1">
                    <a:lumMod val="75000"/>
                  </a:schemeClr>
                </a:solidFill>
                <a:latin typeface="Times New Roman" pitchFamily="18" charset="0"/>
                <a:cs typeface="Times New Roman" pitchFamily="18" charset="0"/>
              </a:rPr>
              <a:t>CREATE USER ‘</a:t>
            </a:r>
            <a:r>
              <a:rPr lang="en-US" sz="2800" dirty="0" err="1">
                <a:solidFill>
                  <a:schemeClr val="accent1">
                    <a:lumMod val="75000"/>
                  </a:schemeClr>
                </a:solidFill>
                <a:latin typeface="Times New Roman" pitchFamily="18" charset="0"/>
                <a:cs typeface="Times New Roman" pitchFamily="18" charset="0"/>
              </a:rPr>
              <a:t>kinan</a:t>
            </a:r>
            <a:r>
              <a:rPr lang="en-US" sz="2800" dirty="0">
                <a:solidFill>
                  <a:schemeClr val="accent1">
                    <a:lumMod val="75000"/>
                  </a:schemeClr>
                </a:solidFill>
                <a:latin typeface="Times New Roman" pitchFamily="18" charset="0"/>
                <a:cs typeface="Times New Roman" pitchFamily="18" charset="0"/>
              </a:rPr>
              <a:t>'@'</a:t>
            </a:r>
            <a:r>
              <a:rPr lang="en-US" sz="2800" dirty="0" err="1">
                <a:solidFill>
                  <a:schemeClr val="accent1">
                    <a:lumMod val="75000"/>
                  </a:schemeClr>
                </a:solidFill>
                <a:latin typeface="Times New Roman" pitchFamily="18" charset="0"/>
                <a:cs typeface="Times New Roman" pitchFamily="18" charset="0"/>
              </a:rPr>
              <a:t>localhost</a:t>
            </a:r>
            <a:r>
              <a:rPr lang="en-US" sz="2800" dirty="0">
                <a:solidFill>
                  <a:schemeClr val="accent1">
                    <a:lumMod val="75000"/>
                  </a:schemeClr>
                </a:solidFill>
                <a:latin typeface="Times New Roman" pitchFamily="18" charset="0"/>
                <a:cs typeface="Times New Roman" pitchFamily="18" charset="0"/>
              </a:rPr>
              <a:t>' PASSWORD EXPIRE DEFAULT;</a:t>
            </a:r>
          </a:p>
          <a:p>
            <a:pPr algn="just" fontAlgn="base"/>
            <a:r>
              <a:rPr lang="en-US" sz="2800" dirty="0">
                <a:solidFill>
                  <a:schemeClr val="accent1">
                    <a:lumMod val="75000"/>
                  </a:schemeClr>
                </a:solidFill>
                <a:latin typeface="Times New Roman" pitchFamily="18" charset="0"/>
                <a:cs typeface="Times New Roman" pitchFamily="18" charset="0"/>
              </a:rPr>
              <a:t>ALTER USER '</a:t>
            </a:r>
            <a:r>
              <a:rPr lang="en-US" sz="2800" dirty="0" err="1">
                <a:solidFill>
                  <a:schemeClr val="accent1">
                    <a:lumMod val="75000"/>
                  </a:schemeClr>
                </a:solidFill>
                <a:latin typeface="Times New Roman" pitchFamily="18" charset="0"/>
                <a:cs typeface="Times New Roman" pitchFamily="18" charset="0"/>
              </a:rPr>
              <a:t>kinan</a:t>
            </a:r>
            <a:r>
              <a:rPr lang="en-US" sz="2800" dirty="0">
                <a:solidFill>
                  <a:schemeClr val="accent1">
                    <a:lumMod val="75000"/>
                  </a:schemeClr>
                </a:solidFill>
                <a:latin typeface="Times New Roman" pitchFamily="18" charset="0"/>
                <a:cs typeface="Times New Roman" pitchFamily="18" charset="0"/>
              </a:rPr>
              <a:t>'@'</a:t>
            </a:r>
            <a:r>
              <a:rPr lang="en-US" sz="2800" dirty="0" err="1">
                <a:solidFill>
                  <a:schemeClr val="accent1">
                    <a:lumMod val="75000"/>
                  </a:schemeClr>
                </a:solidFill>
                <a:latin typeface="Times New Roman" pitchFamily="18" charset="0"/>
                <a:cs typeface="Times New Roman" pitchFamily="18" charset="0"/>
              </a:rPr>
              <a:t>localhost</a:t>
            </a:r>
            <a:r>
              <a:rPr lang="en-US" sz="2800" dirty="0">
                <a:solidFill>
                  <a:schemeClr val="accent1">
                    <a:lumMod val="75000"/>
                  </a:schemeClr>
                </a:solidFill>
                <a:latin typeface="Times New Roman" pitchFamily="18" charset="0"/>
                <a:cs typeface="Times New Roman" pitchFamily="18" charset="0"/>
              </a:rPr>
              <a:t>' PASSWORD EXPIRE DEFAULT;</a:t>
            </a:r>
          </a:p>
          <a:p>
            <a:pPr marL="0" indent="0" algn="just" fontAlgn="base">
              <a:buNone/>
            </a:pPr>
            <a:r>
              <a:rPr lang="en-US" sz="2800" dirty="0">
                <a:latin typeface="Times New Roman" pitchFamily="18" charset="0"/>
                <a:cs typeface="Times New Roman" pitchFamily="18" charset="0"/>
              </a:rPr>
              <a:t>When a client successfully connects, the server determines whether the account password has expired:</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The server checks whether the password has been manually expired.</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Otherwise, the server checks whether the password age is greater than its permitted lifetime according to the automatic password expiration policy. If so, the server considers the password expired.</a:t>
            </a:r>
          </a:p>
        </p:txBody>
      </p:sp>
    </p:spTree>
    <p:extLst>
      <p:ext uri="{BB962C8B-B14F-4D97-AF65-F5344CB8AC3E}">
        <p14:creationId xmlns:p14="http://schemas.microsoft.com/office/powerpoint/2010/main" val="3948705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Expiration Policy</a:t>
            </a:r>
          </a:p>
        </p:txBody>
      </p:sp>
      <p:sp>
        <p:nvSpPr>
          <p:cNvPr id="3" name="Content Placeholder 2"/>
          <p:cNvSpPr>
            <a:spLocks noGrp="1"/>
          </p:cNvSpPr>
          <p:nvPr>
            <p:ph idx="1"/>
          </p:nvPr>
        </p:nvSpPr>
        <p:spPr>
          <a:xfrm>
            <a:off x="457200" y="1295400"/>
            <a:ext cx="8229600" cy="5257800"/>
          </a:xfrm>
        </p:spPr>
        <p:txBody>
          <a:bodyPr>
            <a:normAutofit/>
          </a:bodyPr>
          <a:lstStyle/>
          <a:p>
            <a:pPr marL="0" indent="0" algn="just" fontAlgn="base">
              <a:buNone/>
            </a:pPr>
            <a:r>
              <a:rPr lang="en-US" sz="2800" dirty="0">
                <a:latin typeface="Times New Roman" pitchFamily="18" charset="0"/>
                <a:cs typeface="Times New Roman" pitchFamily="18" charset="0"/>
              </a:rPr>
              <a:t>If the password is expired (whether manually or automatically), the server either disconnects the client or restricts the operations permitted to it. Operations performed by a restricted client result in an error until the user establishes a new account password:</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b="1" dirty="0">
                <a:solidFill>
                  <a:srgbClr val="FF0000"/>
                </a:solidFill>
                <a:latin typeface="Times New Roman" pitchFamily="18" charset="0"/>
                <a:cs typeface="Times New Roman" pitchFamily="18" charset="0"/>
              </a:rPr>
              <a:t>ERROR 1820 (HY000): You must reset your password using </a:t>
            </a:r>
            <a:r>
              <a:rPr lang="en-US" sz="2800" b="1" u="sng" dirty="0">
                <a:solidFill>
                  <a:schemeClr val="accent1">
                    <a:lumMod val="75000"/>
                  </a:schemeClr>
                </a:solidFill>
                <a:latin typeface="Times New Roman" pitchFamily="18" charset="0"/>
                <a:cs typeface="Times New Roman" pitchFamily="18" charset="0"/>
              </a:rPr>
              <a:t>ALTER USER</a:t>
            </a:r>
            <a:r>
              <a:rPr lang="en-US" sz="2800" b="1" dirty="0">
                <a:solidFill>
                  <a:srgbClr val="FF0000"/>
                </a:solidFill>
                <a:latin typeface="Times New Roman" pitchFamily="18" charset="0"/>
                <a:cs typeface="Times New Roman" pitchFamily="18" charset="0"/>
              </a:rPr>
              <a:t> statement before executing this statement.</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59794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Expiration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Although it is possible to “reset” an expired password by setting it to its current value, it is preferable, as a matter of good policy, to choose a different password.</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 DBAs can enforce non-reuse by establishing an appropriate password-reuse policy.</a:t>
            </a:r>
          </a:p>
        </p:txBody>
      </p:sp>
    </p:spTree>
    <p:extLst>
      <p:ext uri="{BB962C8B-B14F-4D97-AF65-F5344CB8AC3E}">
        <p14:creationId xmlns:p14="http://schemas.microsoft.com/office/powerpoint/2010/main" val="3744340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Reuse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MySQL enables restrictions to be placed on reuse of previous passwords. </a:t>
            </a:r>
          </a:p>
          <a:p>
            <a:pPr algn="just" fontAlgn="base"/>
            <a:r>
              <a:rPr lang="en-US" sz="2800" dirty="0">
                <a:latin typeface="Times New Roman" pitchFamily="18" charset="0"/>
                <a:cs typeface="Times New Roman" pitchFamily="18" charset="0"/>
              </a:rPr>
              <a:t>Reuse restrictions can be established based on </a:t>
            </a:r>
            <a:r>
              <a:rPr lang="en-US" sz="2800" u="sng" dirty="0">
                <a:latin typeface="Times New Roman" pitchFamily="18" charset="0"/>
                <a:cs typeface="Times New Roman" pitchFamily="18" charset="0"/>
              </a:rPr>
              <a:t>number of password changes</a:t>
            </a:r>
            <a:r>
              <a:rPr lang="en-US" sz="2800" dirty="0">
                <a:latin typeface="Times New Roman" pitchFamily="18" charset="0"/>
                <a:cs typeface="Times New Roman" pitchFamily="18" charset="0"/>
              </a:rPr>
              <a:t>, </a:t>
            </a:r>
            <a:r>
              <a:rPr lang="en-US" sz="2800" u="sng" dirty="0">
                <a:latin typeface="Times New Roman" pitchFamily="18" charset="0"/>
                <a:cs typeface="Times New Roman" pitchFamily="18" charset="0"/>
              </a:rPr>
              <a:t>time elapsed</a:t>
            </a:r>
            <a:r>
              <a:rPr lang="en-US" sz="2800" dirty="0">
                <a:latin typeface="Times New Roman" pitchFamily="18" charset="0"/>
                <a:cs typeface="Times New Roman" pitchFamily="18" charset="0"/>
              </a:rPr>
              <a:t>, or </a:t>
            </a:r>
            <a:r>
              <a:rPr lang="en-US" sz="2800" u="sng" dirty="0">
                <a:latin typeface="Times New Roman" pitchFamily="18" charset="0"/>
                <a:cs typeface="Times New Roman" pitchFamily="18" charset="0"/>
              </a:rPr>
              <a:t>both</a:t>
            </a:r>
            <a:r>
              <a:rPr lang="en-US" sz="2800" dirty="0">
                <a:latin typeface="Times New Roman" pitchFamily="18" charset="0"/>
                <a:cs typeface="Times New Roman" pitchFamily="18" charset="0"/>
              </a:rPr>
              <a:t>. </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Reuse policy can be established globally, and individual accounts can be set to either defer to the global policy or override the global policy with specific per-account behavior.</a:t>
            </a:r>
          </a:p>
          <a:p>
            <a:pPr marL="0" indent="0" algn="just" fontAlgn="base">
              <a:buNone/>
            </a:pPr>
            <a:endParaRPr lang="en-US" sz="2800" dirty="0">
              <a:latin typeface="Times New Roman" pitchFamily="18" charset="0"/>
              <a:cs typeface="Times New Roman" pitchFamily="18" charset="0"/>
            </a:endParaRP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17791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EAA09-7C7B-4CCC-BFAF-36B6241ADF1A}"/>
              </a:ext>
            </a:extLst>
          </p:cNvPr>
          <p:cNvSpPr>
            <a:spLocks noGrp="1"/>
          </p:cNvSpPr>
          <p:nvPr>
            <p:ph type="title"/>
          </p:nvPr>
        </p:nvSpPr>
        <p:spPr/>
        <p:txBody>
          <a:bodyPr/>
          <a:lstStyle/>
          <a:p>
            <a:r>
              <a:rPr lang="en-US" dirty="0"/>
              <a:t>Password Reuse Policy</a:t>
            </a:r>
          </a:p>
        </p:txBody>
      </p:sp>
      <p:sp>
        <p:nvSpPr>
          <p:cNvPr id="3" name="Content Placeholder 2">
            <a:extLst>
              <a:ext uri="{FF2B5EF4-FFF2-40B4-BE49-F238E27FC236}">
                <a16:creationId xmlns:a16="http://schemas.microsoft.com/office/drawing/2014/main" id="{9A2975EB-DBEE-4723-BED2-A74B3CF7DA5E}"/>
              </a:ext>
            </a:extLst>
          </p:cNvPr>
          <p:cNvSpPr>
            <a:spLocks noGrp="1"/>
          </p:cNvSpPr>
          <p:nvPr>
            <p:ph idx="1"/>
          </p:nvPr>
        </p:nvSpPr>
        <p:spPr/>
        <p:txBody>
          <a:bodyPr/>
          <a:lstStyle/>
          <a:p>
            <a:r>
              <a:rPr lang="en-US" dirty="0">
                <a:latin typeface="Times New Roman" pitchFamily="18" charset="0"/>
                <a:cs typeface="Times New Roman" pitchFamily="18" charset="0"/>
              </a:rPr>
              <a:t>The password history for an account consists of passwords it has been assigned in the past.</a:t>
            </a:r>
          </a:p>
          <a:p>
            <a:r>
              <a:rPr lang="en-US" dirty="0">
                <a:latin typeface="Times New Roman" pitchFamily="18" charset="0"/>
                <a:cs typeface="Times New Roman" pitchFamily="18" charset="0"/>
              </a:rPr>
              <a:t> MySQL can restrict new passwords from being chosen from this history:</a:t>
            </a:r>
          </a:p>
          <a:p>
            <a:endParaRPr lang="en-US" dirty="0"/>
          </a:p>
        </p:txBody>
      </p:sp>
    </p:spTree>
    <p:extLst>
      <p:ext uri="{BB962C8B-B14F-4D97-AF65-F5344CB8AC3E}">
        <p14:creationId xmlns:p14="http://schemas.microsoft.com/office/powerpoint/2010/main" val="485442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Reuse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If an account is restricted on the basis of number of password changes, a new password cannot be chosen from a specified number of the most recent passwords. </a:t>
            </a:r>
          </a:p>
          <a:p>
            <a:pPr lvl="1" algn="just" fontAlgn="base"/>
            <a:r>
              <a:rPr lang="en-US" sz="2400" dirty="0">
                <a:latin typeface="Times New Roman" pitchFamily="18" charset="0"/>
                <a:cs typeface="Times New Roman" pitchFamily="18" charset="0"/>
              </a:rPr>
              <a:t>For example, if the minimum number of password changes is set to 3, a new password cannot be the same as any of the most recent 3 passwords.</a:t>
            </a:r>
          </a:p>
          <a:p>
            <a:pPr marL="0" indent="0" algn="just" fontAlgn="base">
              <a:buNone/>
            </a:pPr>
            <a:r>
              <a:rPr lang="en-US" sz="2800" dirty="0">
                <a:solidFill>
                  <a:schemeClr val="accent1">
                    <a:lumMod val="75000"/>
                  </a:schemeClr>
                </a:solidFill>
                <a:latin typeface="Times New Roman" pitchFamily="18" charset="0"/>
                <a:cs typeface="Times New Roman" pitchFamily="18" charset="0"/>
              </a:rPr>
              <a:t>SET PERSIST </a:t>
            </a:r>
            <a:r>
              <a:rPr lang="en-US" sz="2800" dirty="0" err="1">
                <a:solidFill>
                  <a:schemeClr val="accent1">
                    <a:lumMod val="75000"/>
                  </a:schemeClr>
                </a:solidFill>
                <a:latin typeface="Times New Roman" pitchFamily="18" charset="0"/>
                <a:cs typeface="Times New Roman" pitchFamily="18" charset="0"/>
              </a:rPr>
              <a:t>password_history</a:t>
            </a:r>
            <a:r>
              <a:rPr lang="en-US" sz="2800" dirty="0">
                <a:solidFill>
                  <a:schemeClr val="accent1">
                    <a:lumMod val="75000"/>
                  </a:schemeClr>
                </a:solidFill>
                <a:latin typeface="Times New Roman" pitchFamily="18" charset="0"/>
                <a:cs typeface="Times New Roman" pitchFamily="18" charset="0"/>
              </a:rPr>
              <a:t> = 3;</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90800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4F6E3-75C5-4C0B-8FA5-F3DFF2A1A078}"/>
              </a:ext>
            </a:extLst>
          </p:cNvPr>
          <p:cNvSpPr>
            <a:spLocks noGrp="1"/>
          </p:cNvSpPr>
          <p:nvPr>
            <p:ph type="title"/>
          </p:nvPr>
        </p:nvSpPr>
        <p:spPr/>
        <p:txBody>
          <a:bodyPr/>
          <a:lstStyle/>
          <a:p>
            <a:r>
              <a:rPr lang="en-US" dirty="0">
                <a:latin typeface="Times New Roman" pitchFamily="18" charset="0"/>
                <a:cs typeface="Times New Roman" pitchFamily="18" charset="0"/>
              </a:rPr>
              <a:t>Password Reuse Policy</a:t>
            </a:r>
            <a:endParaRPr lang="en-US" dirty="0"/>
          </a:p>
        </p:txBody>
      </p:sp>
      <p:sp>
        <p:nvSpPr>
          <p:cNvPr id="3" name="Content Placeholder 2">
            <a:extLst>
              <a:ext uri="{FF2B5EF4-FFF2-40B4-BE49-F238E27FC236}">
                <a16:creationId xmlns:a16="http://schemas.microsoft.com/office/drawing/2014/main" id="{D9BDC6C5-CA3B-4959-98C6-B5C2CD6D3752}"/>
              </a:ext>
            </a:extLst>
          </p:cNvPr>
          <p:cNvSpPr>
            <a:spLocks noGrp="1"/>
          </p:cNvSpPr>
          <p:nvPr>
            <p:ph idx="1"/>
          </p:nvPr>
        </p:nvSpPr>
        <p:spPr/>
        <p:txBody>
          <a:bodyPr/>
          <a:lstStyle/>
          <a:p>
            <a:pPr algn="just" fontAlgn="base"/>
            <a:r>
              <a:rPr lang="en-US" sz="2800" dirty="0">
                <a:latin typeface="Times New Roman" pitchFamily="18" charset="0"/>
                <a:cs typeface="Times New Roman" pitchFamily="18" charset="0"/>
              </a:rPr>
              <a:t>If an account is restricted based on time elapsed, a new password cannot be chosen from passwords in the history that are newer than a specified number of days. </a:t>
            </a:r>
          </a:p>
          <a:p>
            <a:pPr lvl="1" algn="just" fontAlgn="base"/>
            <a:r>
              <a:rPr lang="en-US" sz="2400" dirty="0">
                <a:latin typeface="Times New Roman" pitchFamily="18" charset="0"/>
                <a:cs typeface="Times New Roman" pitchFamily="18" charset="0"/>
              </a:rPr>
              <a:t>For example, if the password reuse interval is set to 60, a new password must not be among those previously chosen within the last 60 days.</a:t>
            </a:r>
          </a:p>
          <a:p>
            <a:pPr marL="457200" lvl="1" indent="0" algn="just" fontAlgn="base">
              <a:buNone/>
            </a:pPr>
            <a:endParaRPr lang="en-US" sz="2400" dirty="0">
              <a:solidFill>
                <a:schemeClr val="accent1">
                  <a:lumMod val="75000"/>
                </a:schemeClr>
              </a:solidFill>
              <a:latin typeface="Times New Roman" pitchFamily="18" charset="0"/>
              <a:cs typeface="Times New Roman" pitchFamily="18" charset="0"/>
            </a:endParaRPr>
          </a:p>
          <a:p>
            <a:pPr marL="457200" lvl="1" indent="0" algn="just" fontAlgn="base">
              <a:buNone/>
            </a:pPr>
            <a:r>
              <a:rPr lang="en-US" sz="2400" dirty="0">
                <a:solidFill>
                  <a:schemeClr val="accent1">
                    <a:lumMod val="75000"/>
                  </a:schemeClr>
                </a:solidFill>
                <a:latin typeface="Times New Roman" pitchFamily="18" charset="0"/>
                <a:cs typeface="Times New Roman" pitchFamily="18" charset="0"/>
              </a:rPr>
              <a:t>SET PERSIST </a:t>
            </a:r>
            <a:r>
              <a:rPr lang="en-US" sz="2400" dirty="0" err="1">
                <a:solidFill>
                  <a:schemeClr val="accent1">
                    <a:lumMod val="75000"/>
                  </a:schemeClr>
                </a:solidFill>
                <a:latin typeface="Times New Roman" pitchFamily="18" charset="0"/>
                <a:cs typeface="Times New Roman" pitchFamily="18" charset="0"/>
              </a:rPr>
              <a:t>password_reuse_interval</a:t>
            </a:r>
            <a:r>
              <a:rPr lang="en-US" sz="2400" dirty="0">
                <a:solidFill>
                  <a:schemeClr val="accent1">
                    <a:lumMod val="75000"/>
                  </a:schemeClr>
                </a:solidFill>
                <a:latin typeface="Times New Roman" pitchFamily="18" charset="0"/>
                <a:cs typeface="Times New Roman" pitchFamily="18" charset="0"/>
              </a:rPr>
              <a:t> = 60;</a:t>
            </a:r>
          </a:p>
          <a:p>
            <a:pPr lvl="1" algn="just" fontAlgn="base"/>
            <a:endParaRPr lang="en-US" sz="24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5741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a:latin typeface="Times New Roman" pitchFamily="18" charset="0"/>
                <a:cs typeface="Times New Roman" pitchFamily="18" charset="0"/>
              </a:rPr>
              <a:t>Password Management</a:t>
            </a:r>
          </a:p>
        </p:txBody>
      </p:sp>
      <p:sp>
        <p:nvSpPr>
          <p:cNvPr id="3" name="Content Placeholder 2"/>
          <p:cNvSpPr>
            <a:spLocks noGrp="1"/>
          </p:cNvSpPr>
          <p:nvPr>
            <p:ph idx="1"/>
          </p:nvPr>
        </p:nvSpPr>
        <p:spPr>
          <a:xfrm>
            <a:off x="457200" y="990600"/>
            <a:ext cx="8229600" cy="5135563"/>
          </a:xfrm>
        </p:spPr>
        <p:txBody>
          <a:bodyPr>
            <a:normAutofit lnSpcReduction="10000"/>
          </a:bodyPr>
          <a:lstStyle/>
          <a:p>
            <a:pPr marL="0" indent="0" algn="just" fontAlgn="base">
              <a:buNone/>
            </a:pPr>
            <a:r>
              <a:rPr lang="en-US" dirty="0">
                <a:latin typeface="Times New Roman" pitchFamily="18" charset="0"/>
                <a:cs typeface="Times New Roman" pitchFamily="18" charset="0"/>
              </a:rPr>
              <a:t>MySQL supports the following password-management capabilities:</a:t>
            </a:r>
          </a:p>
          <a:p>
            <a:pPr lvl="1" algn="just" fontAlgn="base"/>
            <a:r>
              <a:rPr lang="en-US" b="1" u="sng" dirty="0">
                <a:solidFill>
                  <a:schemeClr val="tx2">
                    <a:lumMod val="75000"/>
                  </a:schemeClr>
                </a:solidFill>
                <a:latin typeface="Times New Roman" pitchFamily="18" charset="0"/>
                <a:cs typeface="Times New Roman" pitchFamily="18" charset="0"/>
              </a:rPr>
              <a:t>Password expiration</a:t>
            </a:r>
            <a:r>
              <a:rPr lang="en-US" dirty="0">
                <a:solidFill>
                  <a:schemeClr val="tx2">
                    <a:lumMod val="75000"/>
                  </a:schemeClr>
                </a:solidFill>
                <a:latin typeface="Times New Roman" pitchFamily="18" charset="0"/>
                <a:cs typeface="Times New Roman" pitchFamily="18" charset="0"/>
              </a:rPr>
              <a:t>, to require passwords to be changed periodically.</a:t>
            </a:r>
          </a:p>
          <a:p>
            <a:pPr lvl="1" algn="just" fontAlgn="base"/>
            <a:r>
              <a:rPr lang="en-US" b="1" u="sng" dirty="0">
                <a:solidFill>
                  <a:schemeClr val="tx2">
                    <a:lumMod val="75000"/>
                  </a:schemeClr>
                </a:solidFill>
                <a:latin typeface="Times New Roman" pitchFamily="18" charset="0"/>
                <a:cs typeface="Times New Roman" pitchFamily="18" charset="0"/>
              </a:rPr>
              <a:t>Password reuse restrictions</a:t>
            </a:r>
            <a:r>
              <a:rPr lang="en-US" dirty="0">
                <a:solidFill>
                  <a:schemeClr val="tx2">
                    <a:lumMod val="75000"/>
                  </a:schemeClr>
                </a:solidFill>
                <a:latin typeface="Times New Roman" pitchFamily="18" charset="0"/>
                <a:cs typeface="Times New Roman" pitchFamily="18" charset="0"/>
              </a:rPr>
              <a:t>, to prevent old passwords from being chosen again.</a:t>
            </a:r>
          </a:p>
          <a:p>
            <a:pPr lvl="1" algn="just" fontAlgn="base"/>
            <a:r>
              <a:rPr lang="en-US" b="1" u="sng" dirty="0">
                <a:solidFill>
                  <a:schemeClr val="tx2">
                    <a:lumMod val="75000"/>
                  </a:schemeClr>
                </a:solidFill>
                <a:latin typeface="Times New Roman" pitchFamily="18" charset="0"/>
                <a:cs typeface="Times New Roman" pitchFamily="18" charset="0"/>
              </a:rPr>
              <a:t>Password verification</a:t>
            </a:r>
            <a:r>
              <a:rPr lang="en-US" dirty="0">
                <a:solidFill>
                  <a:schemeClr val="tx2">
                    <a:lumMod val="75000"/>
                  </a:schemeClr>
                </a:solidFill>
                <a:latin typeface="Times New Roman" pitchFamily="18" charset="0"/>
                <a:cs typeface="Times New Roman" pitchFamily="18" charset="0"/>
              </a:rPr>
              <a:t>, to require that password changes also specify the current password to be replaced.</a:t>
            </a:r>
          </a:p>
          <a:p>
            <a:pPr lvl="1" algn="just" fontAlgn="base"/>
            <a:r>
              <a:rPr lang="en-US" b="1" u="sng" dirty="0">
                <a:solidFill>
                  <a:schemeClr val="tx2">
                    <a:lumMod val="75000"/>
                  </a:schemeClr>
                </a:solidFill>
                <a:latin typeface="Times New Roman" pitchFamily="18" charset="0"/>
                <a:cs typeface="Times New Roman" pitchFamily="18" charset="0"/>
              </a:rPr>
              <a:t>Dual passwords</a:t>
            </a:r>
            <a:r>
              <a:rPr lang="en-US" dirty="0">
                <a:solidFill>
                  <a:schemeClr val="tx2">
                    <a:lumMod val="75000"/>
                  </a:schemeClr>
                </a:solidFill>
                <a:latin typeface="Times New Roman" pitchFamily="18" charset="0"/>
                <a:cs typeface="Times New Roman" pitchFamily="18" charset="0"/>
              </a:rPr>
              <a:t>, to enable clients to connect using either a primary or secondary password.</a:t>
            </a:r>
          </a:p>
          <a:p>
            <a:pPr marL="400050" lvl="1" indent="0" algn="just" fontAlgn="base">
              <a:buNone/>
            </a:pPr>
            <a:endParaRPr lang="en-US"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59340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Reuse Policy</a:t>
            </a:r>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algn="just" fontAlgn="base"/>
            <a:r>
              <a:rPr lang="en-US" sz="2800" dirty="0">
                <a:latin typeface="Times New Roman" pitchFamily="18" charset="0"/>
                <a:cs typeface="Times New Roman" pitchFamily="18" charset="0"/>
              </a:rPr>
              <a:t>The empty password does not count in the password history and is subject to reuse at any time.</a:t>
            </a:r>
          </a:p>
          <a:p>
            <a:pPr algn="just" fontAlgn="base"/>
            <a:r>
              <a:rPr lang="en-US" sz="2800" dirty="0">
                <a:latin typeface="Times New Roman" pitchFamily="18" charset="0"/>
                <a:cs typeface="Times New Roman" pitchFamily="18" charset="0"/>
              </a:rPr>
              <a:t>To establish password-reuse policy globally, use the </a:t>
            </a:r>
            <a:r>
              <a:rPr lang="en-US" sz="2800" dirty="0" err="1">
                <a:solidFill>
                  <a:schemeClr val="accent1">
                    <a:lumMod val="75000"/>
                  </a:schemeClr>
                </a:solidFill>
                <a:latin typeface="Times New Roman" pitchFamily="18" charset="0"/>
                <a:cs typeface="Times New Roman" pitchFamily="18" charset="0"/>
              </a:rPr>
              <a:t>password_history</a:t>
            </a:r>
            <a:r>
              <a:rPr lang="en-US" sz="2800" dirty="0">
                <a:solidFill>
                  <a:schemeClr val="accent1">
                    <a:lumMod val="75000"/>
                  </a:schemeClr>
                </a:solidFill>
                <a:latin typeface="Times New Roman" pitchFamily="18" charset="0"/>
                <a:cs typeface="Times New Roman" pitchFamily="18" charset="0"/>
              </a:rPr>
              <a:t> </a:t>
            </a:r>
            <a:r>
              <a:rPr lang="en-US" sz="2800" dirty="0">
                <a:latin typeface="Times New Roman" pitchFamily="18" charset="0"/>
                <a:cs typeface="Times New Roman" pitchFamily="18" charset="0"/>
              </a:rPr>
              <a:t>and </a:t>
            </a:r>
            <a:r>
              <a:rPr lang="en-US" sz="2800" dirty="0" err="1">
                <a:solidFill>
                  <a:schemeClr val="accent1">
                    <a:lumMod val="75000"/>
                  </a:schemeClr>
                </a:solidFill>
                <a:latin typeface="Times New Roman" pitchFamily="18" charset="0"/>
                <a:cs typeface="Times New Roman" pitchFamily="18" charset="0"/>
              </a:rPr>
              <a:t>password_reuse_interval</a:t>
            </a:r>
            <a:r>
              <a:rPr lang="en-US" sz="2800" dirty="0">
                <a:latin typeface="Times New Roman" pitchFamily="18" charset="0"/>
                <a:cs typeface="Times New Roman" pitchFamily="18" charset="0"/>
              </a:rPr>
              <a:t> system variables.</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Examples:</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To prohibit reusing any of the last 6 passwords or passwords newer than 365 days, put these lines in the server </a:t>
            </a:r>
            <a:r>
              <a:rPr lang="en-US" sz="2800" dirty="0" err="1">
                <a:latin typeface="Times New Roman" pitchFamily="18" charset="0"/>
                <a:cs typeface="Times New Roman" pitchFamily="18" charset="0"/>
              </a:rPr>
              <a:t>my.cnf</a:t>
            </a:r>
            <a:r>
              <a:rPr lang="en-US" sz="2800" dirty="0">
                <a:latin typeface="Times New Roman" pitchFamily="18" charset="0"/>
                <a:cs typeface="Times New Roman" pitchFamily="18" charset="0"/>
              </a:rPr>
              <a:t> file:</a:t>
            </a:r>
          </a:p>
          <a:p>
            <a:pPr marL="0" indent="0" algn="just" fontAlgn="base">
              <a:buNone/>
            </a:pPr>
            <a:r>
              <a:rPr lang="en-US" sz="2800" dirty="0" err="1">
                <a:latin typeface="Times New Roman" pitchFamily="18" charset="0"/>
                <a:cs typeface="Times New Roman" pitchFamily="18" charset="0"/>
              </a:rPr>
              <a:t>password_history</a:t>
            </a:r>
            <a:r>
              <a:rPr lang="en-US" sz="2800" dirty="0">
                <a:latin typeface="Times New Roman" pitchFamily="18" charset="0"/>
                <a:cs typeface="Times New Roman" pitchFamily="18" charset="0"/>
              </a:rPr>
              <a:t>=6</a:t>
            </a:r>
          </a:p>
          <a:p>
            <a:pPr marL="0" indent="0" algn="just" fontAlgn="base">
              <a:buNone/>
            </a:pPr>
            <a:r>
              <a:rPr lang="en-US" sz="2800" dirty="0" err="1">
                <a:latin typeface="Times New Roman" pitchFamily="18" charset="0"/>
                <a:cs typeface="Times New Roman" pitchFamily="18" charset="0"/>
              </a:rPr>
              <a:t>password_reuse_interval</a:t>
            </a:r>
            <a:r>
              <a:rPr lang="en-US" sz="2800" dirty="0">
                <a:latin typeface="Times New Roman" pitchFamily="18" charset="0"/>
                <a:cs typeface="Times New Roman" pitchFamily="18" charset="0"/>
              </a:rPr>
              <a:t>=365</a:t>
            </a:r>
          </a:p>
        </p:txBody>
      </p:sp>
    </p:spTree>
    <p:extLst>
      <p:ext uri="{BB962C8B-B14F-4D97-AF65-F5344CB8AC3E}">
        <p14:creationId xmlns:p14="http://schemas.microsoft.com/office/powerpoint/2010/main" val="152170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Reuse Policy</a:t>
            </a:r>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algn="just" fontAlgn="base"/>
            <a:r>
              <a:rPr lang="en-US" sz="2800" dirty="0">
                <a:latin typeface="Times New Roman" pitchFamily="18" charset="0"/>
                <a:cs typeface="Times New Roman" pitchFamily="18" charset="0"/>
              </a:rPr>
              <a:t>To set and persist the variables at runtime, use statements like this:</a:t>
            </a:r>
          </a:p>
          <a:p>
            <a:pPr marL="0" indent="0" algn="just" fontAlgn="base">
              <a:buNone/>
            </a:pPr>
            <a:endParaRPr lang="en-US" sz="2800" dirty="0">
              <a:latin typeface="Times New Roman" pitchFamily="18" charset="0"/>
              <a:cs typeface="Times New Roman" pitchFamily="18" charset="0"/>
            </a:endParaRPr>
          </a:p>
          <a:p>
            <a:pPr marL="0" indent="0" algn="ctr" fontAlgn="base">
              <a:buNone/>
            </a:pPr>
            <a:r>
              <a:rPr lang="en-US" sz="2800" dirty="0">
                <a:solidFill>
                  <a:schemeClr val="accent1">
                    <a:lumMod val="75000"/>
                  </a:schemeClr>
                </a:solidFill>
                <a:latin typeface="Times New Roman" pitchFamily="18" charset="0"/>
                <a:cs typeface="Times New Roman" pitchFamily="18" charset="0"/>
              </a:rPr>
              <a:t>SET PERSIST </a:t>
            </a:r>
            <a:r>
              <a:rPr lang="en-US" sz="2800" dirty="0" err="1">
                <a:solidFill>
                  <a:schemeClr val="accent1">
                    <a:lumMod val="75000"/>
                  </a:schemeClr>
                </a:solidFill>
                <a:latin typeface="Times New Roman" pitchFamily="18" charset="0"/>
                <a:cs typeface="Times New Roman" pitchFamily="18" charset="0"/>
              </a:rPr>
              <a:t>password_history</a:t>
            </a:r>
            <a:r>
              <a:rPr lang="en-US" sz="2800" dirty="0">
                <a:solidFill>
                  <a:schemeClr val="accent1">
                    <a:lumMod val="75000"/>
                  </a:schemeClr>
                </a:solidFill>
                <a:latin typeface="Times New Roman" pitchFamily="18" charset="0"/>
                <a:cs typeface="Times New Roman" pitchFamily="18" charset="0"/>
              </a:rPr>
              <a:t> = 6;</a:t>
            </a:r>
          </a:p>
          <a:p>
            <a:pPr marL="0" indent="0" algn="ctr" fontAlgn="base">
              <a:buNone/>
            </a:pPr>
            <a:r>
              <a:rPr lang="en-US" sz="2800" dirty="0">
                <a:solidFill>
                  <a:schemeClr val="accent1">
                    <a:lumMod val="75000"/>
                  </a:schemeClr>
                </a:solidFill>
                <a:latin typeface="Times New Roman" pitchFamily="18" charset="0"/>
                <a:cs typeface="Times New Roman" pitchFamily="18" charset="0"/>
              </a:rPr>
              <a:t>SET PERSIST </a:t>
            </a:r>
            <a:r>
              <a:rPr lang="en-US" sz="2800" dirty="0" err="1">
                <a:solidFill>
                  <a:schemeClr val="accent1">
                    <a:lumMod val="75000"/>
                  </a:schemeClr>
                </a:solidFill>
                <a:latin typeface="Times New Roman" pitchFamily="18" charset="0"/>
                <a:cs typeface="Times New Roman" pitchFamily="18" charset="0"/>
              </a:rPr>
              <a:t>password_reuse_interval</a:t>
            </a:r>
            <a:r>
              <a:rPr lang="en-US" sz="2800" dirty="0">
                <a:solidFill>
                  <a:schemeClr val="accent1">
                    <a:lumMod val="75000"/>
                  </a:schemeClr>
                </a:solidFill>
                <a:latin typeface="Times New Roman" pitchFamily="18" charset="0"/>
                <a:cs typeface="Times New Roman" pitchFamily="18" charset="0"/>
              </a:rPr>
              <a:t> = 365;</a:t>
            </a:r>
          </a:p>
          <a:p>
            <a:pPr marL="0" indent="0" algn="ctr" fontAlgn="base">
              <a:buNone/>
            </a:pPr>
            <a:endParaRPr lang="en-US" sz="2800" dirty="0">
              <a:solidFill>
                <a:schemeClr val="accent1">
                  <a:lumMod val="75000"/>
                </a:schemeClr>
              </a:solidFill>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SET PERSIST sets a value for the running MySQL instance. </a:t>
            </a:r>
          </a:p>
          <a:p>
            <a:pPr algn="just" fontAlgn="base"/>
            <a:r>
              <a:rPr lang="en-US" sz="2800" dirty="0">
                <a:latin typeface="Times New Roman" pitchFamily="18" charset="0"/>
                <a:cs typeface="Times New Roman" pitchFamily="18" charset="0"/>
              </a:rPr>
              <a:t>It also saves the value to carry over to subsequent server restarts. </a:t>
            </a:r>
          </a:p>
          <a:p>
            <a:pPr algn="just" fontAlgn="base"/>
            <a:r>
              <a:rPr lang="en-US" sz="2800" dirty="0">
                <a:latin typeface="Times New Roman" pitchFamily="18" charset="0"/>
                <a:cs typeface="Times New Roman" pitchFamily="18" charset="0"/>
              </a:rPr>
              <a:t>To change the value for the running MySQL instance without having it carry over to subsequent restarts, use the GLOBAL keyword rather than PERSIST.</a:t>
            </a:r>
          </a:p>
        </p:txBody>
      </p:sp>
    </p:spTree>
    <p:extLst>
      <p:ext uri="{BB962C8B-B14F-4D97-AF65-F5344CB8AC3E}">
        <p14:creationId xmlns:p14="http://schemas.microsoft.com/office/powerpoint/2010/main" val="350455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Reuse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The global password-reuse policy applies to all accounts that have not been set to override it. </a:t>
            </a:r>
          </a:p>
          <a:p>
            <a:pPr algn="just" fontAlgn="base"/>
            <a:r>
              <a:rPr lang="en-US" sz="2800" dirty="0">
                <a:latin typeface="Times New Roman" pitchFamily="18" charset="0"/>
                <a:cs typeface="Times New Roman" pitchFamily="18" charset="0"/>
              </a:rPr>
              <a:t>To establish policy for individual accounts, use the PASSWORD HISTORY and PASSWORD REUSE INTERVAL options of the CREATE USER and ALTER USER statements. </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772715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39DF7-5B42-48CF-8A18-18ED4190BC7B}"/>
              </a:ext>
            </a:extLst>
          </p:cNvPr>
          <p:cNvSpPr>
            <a:spLocks noGrp="1"/>
          </p:cNvSpPr>
          <p:nvPr>
            <p:ph type="title"/>
          </p:nvPr>
        </p:nvSpPr>
        <p:spPr/>
        <p:txBody>
          <a:bodyPr/>
          <a:lstStyle/>
          <a:p>
            <a:r>
              <a:rPr lang="en-US" dirty="0">
                <a:latin typeface="Times New Roman" pitchFamily="18" charset="0"/>
                <a:cs typeface="Times New Roman" pitchFamily="18" charset="0"/>
              </a:rPr>
              <a:t>Password Reuse Policy</a:t>
            </a:r>
            <a:endParaRPr lang="en-US" dirty="0"/>
          </a:p>
        </p:txBody>
      </p:sp>
      <p:sp>
        <p:nvSpPr>
          <p:cNvPr id="3" name="Content Placeholder 2">
            <a:extLst>
              <a:ext uri="{FF2B5EF4-FFF2-40B4-BE49-F238E27FC236}">
                <a16:creationId xmlns:a16="http://schemas.microsoft.com/office/drawing/2014/main" id="{146F84DF-1123-4082-93B5-192B93A36BE9}"/>
              </a:ext>
            </a:extLst>
          </p:cNvPr>
          <p:cNvSpPr>
            <a:spLocks noGrp="1"/>
          </p:cNvSpPr>
          <p:nvPr>
            <p:ph idx="1"/>
          </p:nvPr>
        </p:nvSpPr>
        <p:spPr/>
        <p:txBody>
          <a:bodyPr/>
          <a:lstStyle/>
          <a:p>
            <a:pPr marL="0" lvl="0" indent="0" algn="just" fontAlgn="base">
              <a:buNone/>
            </a:pPr>
            <a:r>
              <a:rPr lang="en-US" sz="2400" dirty="0">
                <a:solidFill>
                  <a:prstClr val="black"/>
                </a:solidFill>
                <a:latin typeface="Times New Roman" pitchFamily="18" charset="0"/>
                <a:cs typeface="Times New Roman" pitchFamily="18" charset="0"/>
              </a:rPr>
              <a:t>Example account-specific statements Require a minimum of 5 password changes before permitting reuse:</a:t>
            </a:r>
          </a:p>
          <a:p>
            <a:pPr marL="0" lvl="0" indent="0" algn="just" fontAlgn="base">
              <a:buNone/>
            </a:pPr>
            <a:endParaRPr lang="en-US" sz="2400" dirty="0">
              <a:solidFill>
                <a:prstClr val="black"/>
              </a:solidFill>
              <a:latin typeface="Times New Roman" pitchFamily="18" charset="0"/>
              <a:cs typeface="Times New Roman" pitchFamily="18" charset="0"/>
            </a:endParaRPr>
          </a:p>
          <a:p>
            <a:pPr lvl="1" indent="-342900" algn="just" fontAlgn="base"/>
            <a:r>
              <a:rPr lang="en-US" sz="2000" dirty="0">
                <a:solidFill>
                  <a:schemeClr val="accent1">
                    <a:lumMod val="75000"/>
                  </a:schemeClr>
                </a:solidFill>
                <a:latin typeface="Times New Roman" pitchFamily="18" charset="0"/>
                <a:cs typeface="Times New Roman" pitchFamily="18" charset="0"/>
              </a:rPr>
              <a:t>CREATE USER ‘</a:t>
            </a:r>
            <a:r>
              <a:rPr lang="en-US" sz="2000" dirty="0" err="1">
                <a:solidFill>
                  <a:schemeClr val="accent1">
                    <a:lumMod val="75000"/>
                  </a:schemeClr>
                </a:solidFill>
                <a:latin typeface="Times New Roman" pitchFamily="18" charset="0"/>
                <a:cs typeface="Times New Roman" pitchFamily="18" charset="0"/>
              </a:rPr>
              <a:t>kinan</a:t>
            </a:r>
            <a:r>
              <a:rPr lang="en-US" sz="2000" dirty="0">
                <a:solidFill>
                  <a:schemeClr val="accent1">
                    <a:lumMod val="75000"/>
                  </a:schemeClr>
                </a:solidFill>
                <a:latin typeface="Times New Roman" pitchFamily="18" charset="0"/>
                <a:cs typeface="Times New Roman" pitchFamily="18" charset="0"/>
              </a:rPr>
              <a:t>'@'localhost' PASSWORD HISTORY 5;</a:t>
            </a:r>
          </a:p>
          <a:p>
            <a:pPr lvl="1" indent="-342900" algn="just" fontAlgn="base"/>
            <a:r>
              <a:rPr lang="en-US" sz="2000" dirty="0">
                <a:solidFill>
                  <a:schemeClr val="accent1">
                    <a:lumMod val="75000"/>
                  </a:schemeClr>
                </a:solidFill>
                <a:latin typeface="Times New Roman" pitchFamily="18" charset="0"/>
                <a:cs typeface="Times New Roman" pitchFamily="18" charset="0"/>
              </a:rPr>
              <a:t>ALTER USER ' </a:t>
            </a:r>
            <a:r>
              <a:rPr lang="en-US" sz="2000" dirty="0" err="1">
                <a:solidFill>
                  <a:schemeClr val="accent1">
                    <a:lumMod val="75000"/>
                  </a:schemeClr>
                </a:solidFill>
                <a:latin typeface="Times New Roman" pitchFamily="18" charset="0"/>
                <a:cs typeface="Times New Roman" pitchFamily="18" charset="0"/>
              </a:rPr>
              <a:t>kinan</a:t>
            </a:r>
            <a:r>
              <a:rPr lang="en-US" sz="2000" dirty="0">
                <a:solidFill>
                  <a:schemeClr val="accent1">
                    <a:lumMod val="75000"/>
                  </a:schemeClr>
                </a:solidFill>
                <a:latin typeface="Times New Roman" pitchFamily="18" charset="0"/>
                <a:cs typeface="Times New Roman" pitchFamily="18" charset="0"/>
              </a:rPr>
              <a:t>'@'localhost' PASSWORD HISTORY 5;</a:t>
            </a:r>
          </a:p>
          <a:p>
            <a:pPr lvl="1" indent="-342900" algn="just" fontAlgn="base"/>
            <a:endParaRPr lang="en-US" sz="2000" dirty="0">
              <a:solidFill>
                <a:schemeClr val="accent1">
                  <a:lumMod val="75000"/>
                </a:schemeClr>
              </a:solidFill>
              <a:latin typeface="Times New Roman" pitchFamily="18" charset="0"/>
              <a:cs typeface="Times New Roman" pitchFamily="18" charset="0"/>
            </a:endParaRPr>
          </a:p>
          <a:p>
            <a:pPr marL="0" lvl="0" indent="0" algn="just" fontAlgn="base">
              <a:buNone/>
            </a:pPr>
            <a:r>
              <a:rPr lang="en-US" sz="2400" dirty="0">
                <a:solidFill>
                  <a:prstClr val="black"/>
                </a:solidFill>
                <a:latin typeface="Times New Roman" pitchFamily="18" charset="0"/>
                <a:cs typeface="Times New Roman" pitchFamily="18" charset="0"/>
              </a:rPr>
              <a:t>This history-length option overrides the global policy for all accounts named by the statement.</a:t>
            </a:r>
          </a:p>
          <a:p>
            <a:endParaRPr lang="en-US" dirty="0"/>
          </a:p>
        </p:txBody>
      </p:sp>
    </p:spTree>
    <p:extLst>
      <p:ext uri="{BB962C8B-B14F-4D97-AF65-F5344CB8AC3E}">
        <p14:creationId xmlns:p14="http://schemas.microsoft.com/office/powerpoint/2010/main" val="3684219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Reuse Policy</a:t>
            </a:r>
          </a:p>
        </p:txBody>
      </p:sp>
      <p:sp>
        <p:nvSpPr>
          <p:cNvPr id="3" name="Content Placeholder 2"/>
          <p:cNvSpPr>
            <a:spLocks noGrp="1"/>
          </p:cNvSpPr>
          <p:nvPr>
            <p:ph idx="1"/>
          </p:nvPr>
        </p:nvSpPr>
        <p:spPr>
          <a:xfrm>
            <a:off x="457200" y="1295400"/>
            <a:ext cx="8229600" cy="5257800"/>
          </a:xfrm>
        </p:spPr>
        <p:txBody>
          <a:bodyPr>
            <a:normAutofit/>
          </a:bodyPr>
          <a:lstStyle/>
          <a:p>
            <a:pPr marL="0" indent="0" algn="just" fontAlgn="base">
              <a:buNone/>
            </a:pPr>
            <a:r>
              <a:rPr lang="en-US" sz="2800" dirty="0">
                <a:latin typeface="Times New Roman" pitchFamily="18" charset="0"/>
                <a:cs typeface="Times New Roman" pitchFamily="18" charset="0"/>
              </a:rPr>
              <a:t>Require a minimum of 365 days elapsed before permitting reuse:</a:t>
            </a:r>
          </a:p>
          <a:p>
            <a:pPr marL="0" indent="0" algn="just" fontAlgn="base">
              <a:buNone/>
            </a:pPr>
            <a:endParaRPr lang="en-US" sz="2800" dirty="0">
              <a:latin typeface="Times New Roman" pitchFamily="18" charset="0"/>
              <a:cs typeface="Times New Roman" pitchFamily="18" charset="0"/>
            </a:endParaRPr>
          </a:p>
          <a:p>
            <a:pPr lvl="1" indent="-342900" algn="just" fontAlgn="base"/>
            <a:r>
              <a:rPr lang="en-US" sz="2400" dirty="0">
                <a:solidFill>
                  <a:schemeClr val="accent1">
                    <a:lumMod val="75000"/>
                  </a:schemeClr>
                </a:solidFill>
                <a:latin typeface="Times New Roman" pitchFamily="18" charset="0"/>
                <a:cs typeface="Times New Roman" pitchFamily="18" charset="0"/>
              </a:rPr>
              <a:t>CREATE USER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a:t>
            </a:r>
            <a:r>
              <a:rPr lang="en-US" sz="2400" dirty="0" err="1">
                <a:solidFill>
                  <a:schemeClr val="accent1">
                    <a:lumMod val="75000"/>
                  </a:schemeClr>
                </a:solidFill>
                <a:latin typeface="Times New Roman" pitchFamily="18" charset="0"/>
                <a:cs typeface="Times New Roman" pitchFamily="18" charset="0"/>
              </a:rPr>
              <a:t>localhost</a:t>
            </a:r>
            <a:r>
              <a:rPr lang="en-US" sz="2400" dirty="0">
                <a:solidFill>
                  <a:schemeClr val="accent1">
                    <a:lumMod val="75000"/>
                  </a:schemeClr>
                </a:solidFill>
                <a:latin typeface="Times New Roman" pitchFamily="18" charset="0"/>
                <a:cs typeface="Times New Roman" pitchFamily="18" charset="0"/>
              </a:rPr>
              <a:t>' PASSWORD REUSE INTERVAL 365 DAY;</a:t>
            </a:r>
          </a:p>
          <a:p>
            <a:pPr lvl="1" indent="-342900" algn="just" fontAlgn="base"/>
            <a:r>
              <a:rPr lang="en-US" sz="2400" dirty="0">
                <a:solidFill>
                  <a:schemeClr val="accent1">
                    <a:lumMod val="75000"/>
                  </a:schemeClr>
                </a:solidFill>
                <a:latin typeface="Times New Roman" pitchFamily="18" charset="0"/>
                <a:cs typeface="Times New Roman" pitchFamily="18" charset="0"/>
              </a:rPr>
              <a:t>ALTER USER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'@'localhost' PASSWORD REUSE INTERVAL 365 DAY;</a:t>
            </a:r>
          </a:p>
          <a:p>
            <a:pPr lvl="1" indent="-342900" algn="just" fontAlgn="base"/>
            <a:endParaRPr lang="en-US" sz="2400" dirty="0">
              <a:solidFill>
                <a:schemeClr val="accent1">
                  <a:lumMod val="75000"/>
                </a:schemeClr>
              </a:solidFill>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This time-elapsed option overrides the global policy for all accounts named by the statement.</a:t>
            </a:r>
          </a:p>
        </p:txBody>
      </p:sp>
    </p:spTree>
    <p:extLst>
      <p:ext uri="{BB962C8B-B14F-4D97-AF65-F5344CB8AC3E}">
        <p14:creationId xmlns:p14="http://schemas.microsoft.com/office/powerpoint/2010/main" val="3664372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Reuse Policy</a:t>
            </a:r>
          </a:p>
        </p:txBody>
      </p:sp>
      <p:sp>
        <p:nvSpPr>
          <p:cNvPr id="3" name="Content Placeholder 2"/>
          <p:cNvSpPr>
            <a:spLocks noGrp="1"/>
          </p:cNvSpPr>
          <p:nvPr>
            <p:ph idx="1"/>
          </p:nvPr>
        </p:nvSpPr>
        <p:spPr>
          <a:xfrm>
            <a:off x="457200" y="1295400"/>
            <a:ext cx="8229600" cy="5257800"/>
          </a:xfrm>
        </p:spPr>
        <p:txBody>
          <a:bodyPr>
            <a:normAutofit lnSpcReduction="10000"/>
          </a:bodyPr>
          <a:lstStyle/>
          <a:p>
            <a:pPr marL="0" indent="0" algn="just" fontAlgn="base">
              <a:buNone/>
            </a:pPr>
            <a:r>
              <a:rPr lang="en-US" sz="2800" dirty="0">
                <a:latin typeface="Times New Roman" pitchFamily="18" charset="0"/>
                <a:cs typeface="Times New Roman" pitchFamily="18" charset="0"/>
              </a:rPr>
              <a:t>To combine both types of reuse restrictions, use PASSWORD HISTORY and PASSWORD REUSE INTERVAL together:</a:t>
            </a:r>
          </a:p>
          <a:p>
            <a:pPr marL="0" indent="0" algn="just" fontAlgn="base">
              <a:buNone/>
            </a:pPr>
            <a:endParaRPr lang="en-US" sz="2800" dirty="0">
              <a:latin typeface="Times New Roman" pitchFamily="18" charset="0"/>
              <a:cs typeface="Times New Roman" pitchFamily="18" charset="0"/>
            </a:endParaRPr>
          </a:p>
          <a:p>
            <a:pPr lvl="1" indent="-342900" algn="just" fontAlgn="base"/>
            <a:r>
              <a:rPr lang="en-US" sz="2400" dirty="0">
                <a:solidFill>
                  <a:schemeClr val="accent1">
                    <a:lumMod val="75000"/>
                  </a:schemeClr>
                </a:solidFill>
                <a:latin typeface="Times New Roman" pitchFamily="18" charset="0"/>
                <a:cs typeface="Times New Roman" pitchFamily="18" charset="0"/>
              </a:rPr>
              <a:t>CREATE USER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'@'localhost’,</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       PASSWORD HISTORY 5,</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       PASSWORD REUSE INTERVAL 365 DAY;</a:t>
            </a:r>
          </a:p>
          <a:p>
            <a:pPr lvl="1" indent="-342900" algn="just" fontAlgn="base"/>
            <a:r>
              <a:rPr lang="en-US" sz="2400" dirty="0">
                <a:solidFill>
                  <a:schemeClr val="accent1">
                    <a:lumMod val="75000"/>
                  </a:schemeClr>
                </a:solidFill>
                <a:latin typeface="Times New Roman" pitchFamily="18" charset="0"/>
                <a:cs typeface="Times New Roman" pitchFamily="18" charset="0"/>
              </a:rPr>
              <a:t>ALTER USER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'@'localhost’,</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    PASSWORD HISTORY 5,</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    PASSWORD REUSE INTERVAL 365 DAY;</a:t>
            </a:r>
          </a:p>
          <a:p>
            <a:pPr marL="0" indent="0" algn="just" fontAlgn="base">
              <a:buNone/>
            </a:pPr>
            <a:r>
              <a:rPr lang="en-US" sz="2800" dirty="0">
                <a:latin typeface="Times New Roman" pitchFamily="18" charset="0"/>
                <a:cs typeface="Times New Roman" pitchFamily="18" charset="0"/>
              </a:rPr>
              <a:t>These options override both global policy reuse restrictions for all accounts named by the statement.</a:t>
            </a:r>
          </a:p>
        </p:txBody>
      </p:sp>
    </p:spTree>
    <p:extLst>
      <p:ext uri="{BB962C8B-B14F-4D97-AF65-F5344CB8AC3E}">
        <p14:creationId xmlns:p14="http://schemas.microsoft.com/office/powerpoint/2010/main" val="2654132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Require that attempts to </a:t>
            </a:r>
            <a:r>
              <a:rPr lang="en-US" sz="2800" u="sng" dirty="0">
                <a:latin typeface="Times New Roman" pitchFamily="18" charset="0"/>
                <a:cs typeface="Times New Roman" pitchFamily="18" charset="0"/>
              </a:rPr>
              <a:t>change</a:t>
            </a:r>
            <a:r>
              <a:rPr lang="en-US" sz="2800" dirty="0">
                <a:latin typeface="Times New Roman" pitchFamily="18" charset="0"/>
                <a:cs typeface="Times New Roman" pitchFamily="18" charset="0"/>
              </a:rPr>
              <a:t> an account password be verified by specifying the current password to be replaced. </a:t>
            </a:r>
          </a:p>
          <a:p>
            <a:pPr algn="just" fontAlgn="base"/>
            <a:r>
              <a:rPr lang="en-US" sz="2800" dirty="0">
                <a:latin typeface="Times New Roman" pitchFamily="18" charset="0"/>
                <a:cs typeface="Times New Roman" pitchFamily="18" charset="0"/>
              </a:rPr>
              <a:t>This enables DBAs to prevent users from changing a password without proving that they know the current password. </a:t>
            </a:r>
          </a:p>
          <a:p>
            <a:pPr lvl="1" algn="just" fontAlgn="base"/>
            <a:r>
              <a:rPr lang="en-US" sz="2400" dirty="0">
                <a:latin typeface="Times New Roman" pitchFamily="18" charset="0"/>
                <a:cs typeface="Times New Roman" pitchFamily="18" charset="0"/>
              </a:rPr>
              <a:t>Such changes could otherwise occur, for example, if one user walks away from a terminal session temporarily without logging out, and a malicious user uses the session to change the original user's MySQL password. </a:t>
            </a:r>
            <a:r>
              <a:rPr lang="en-US" sz="2400" dirty="0">
                <a:solidFill>
                  <a:srgbClr val="FF0000"/>
                </a:solidFill>
                <a:latin typeface="Times New Roman" pitchFamily="18" charset="0"/>
                <a:cs typeface="Times New Roman" pitchFamily="18" charset="0"/>
              </a:rPr>
              <a:t>This can have unfortunate consequences:</a:t>
            </a:r>
          </a:p>
          <a:p>
            <a:pPr marL="0" indent="0" algn="just" fontAlgn="base">
              <a:buNone/>
            </a:pPr>
            <a:endParaRPr lang="en-US"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09679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E3A17-0E32-417A-A6E7-0F28AA5AA07F}"/>
              </a:ext>
            </a:extLst>
          </p:cNvPr>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endParaRPr lang="en-US" dirty="0"/>
          </a:p>
        </p:txBody>
      </p:sp>
      <p:sp>
        <p:nvSpPr>
          <p:cNvPr id="3" name="Content Placeholder 2">
            <a:extLst>
              <a:ext uri="{FF2B5EF4-FFF2-40B4-BE49-F238E27FC236}">
                <a16:creationId xmlns:a16="http://schemas.microsoft.com/office/drawing/2014/main" id="{919D0838-8AD7-4775-ABA1-BF4B82C29AC7}"/>
              </a:ext>
            </a:extLst>
          </p:cNvPr>
          <p:cNvSpPr>
            <a:spLocks noGrp="1"/>
          </p:cNvSpPr>
          <p:nvPr>
            <p:ph idx="1"/>
          </p:nvPr>
        </p:nvSpPr>
        <p:spPr/>
        <p:txBody>
          <a:bodyPr>
            <a:normAutofit/>
          </a:bodyPr>
          <a:lstStyle/>
          <a:p>
            <a:pPr algn="just" fontAlgn="base"/>
            <a:r>
              <a:rPr lang="en-US" sz="2800" dirty="0">
                <a:latin typeface="Times New Roman" pitchFamily="18" charset="0"/>
                <a:cs typeface="Times New Roman" pitchFamily="18" charset="0"/>
              </a:rPr>
              <a:t>The original user becomes unable to access MySQL until the account password is reset by an administrator.</a:t>
            </a:r>
          </a:p>
          <a:p>
            <a:pPr algn="just" fontAlgn="base"/>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Until the password reset occurs, the malicious user can access MySQL with the benign user's changed credentials.</a:t>
            </a:r>
          </a:p>
          <a:p>
            <a:pPr algn="just" fontAlgn="base"/>
            <a:endParaRPr lang="en-US" sz="28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049181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CB428-03B2-4430-9A98-3D7B11990352}"/>
              </a:ext>
            </a:extLst>
          </p:cNvPr>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endParaRPr lang="en-US" dirty="0"/>
          </a:p>
        </p:txBody>
      </p:sp>
      <p:sp>
        <p:nvSpPr>
          <p:cNvPr id="3" name="Content Placeholder 2">
            <a:extLst>
              <a:ext uri="{FF2B5EF4-FFF2-40B4-BE49-F238E27FC236}">
                <a16:creationId xmlns:a16="http://schemas.microsoft.com/office/drawing/2014/main" id="{C369CA0B-6093-4270-8FF7-8F4314F75A9A}"/>
              </a:ext>
            </a:extLst>
          </p:cNvPr>
          <p:cNvSpPr>
            <a:spLocks noGrp="1"/>
          </p:cNvSpPr>
          <p:nvPr>
            <p:ph idx="1"/>
          </p:nvPr>
        </p:nvSpPr>
        <p:spPr/>
        <p:txBody>
          <a:bodyPr/>
          <a:lstStyle/>
          <a:p>
            <a:r>
              <a:rPr lang="en-US" dirty="0">
                <a:latin typeface="Times New Roman" pitchFamily="18" charset="0"/>
                <a:cs typeface="Times New Roman" pitchFamily="18" charset="0"/>
              </a:rPr>
              <a:t>Password-verification policy can be established </a:t>
            </a:r>
            <a:r>
              <a:rPr lang="en-US" b="1" u="sng" dirty="0">
                <a:latin typeface="Times New Roman" pitchFamily="18" charset="0"/>
                <a:cs typeface="Times New Roman" pitchFamily="18" charset="0"/>
              </a:rPr>
              <a:t>globally</a:t>
            </a:r>
            <a:r>
              <a:rPr lang="en-US" dirty="0">
                <a:latin typeface="Times New Roman" pitchFamily="18" charset="0"/>
                <a:cs typeface="Times New Roman" pitchFamily="18" charset="0"/>
              </a:rPr>
              <a:t>, and </a:t>
            </a:r>
            <a:r>
              <a:rPr lang="en-US" u="sng" dirty="0">
                <a:latin typeface="Times New Roman" pitchFamily="18" charset="0"/>
                <a:cs typeface="Times New Roman" pitchFamily="18" charset="0"/>
              </a:rPr>
              <a:t>individual accounts </a:t>
            </a:r>
            <a:r>
              <a:rPr lang="en-US" dirty="0">
                <a:latin typeface="Times New Roman" pitchFamily="18" charset="0"/>
                <a:cs typeface="Times New Roman" pitchFamily="18" charset="0"/>
              </a:rPr>
              <a:t>can be set to either </a:t>
            </a:r>
            <a:r>
              <a:rPr lang="en-US" b="1" dirty="0">
                <a:latin typeface="Times New Roman" pitchFamily="18" charset="0"/>
                <a:cs typeface="Times New Roman" pitchFamily="18" charset="0"/>
              </a:rPr>
              <a:t>defer</a:t>
            </a:r>
            <a:r>
              <a:rPr lang="en-US" dirty="0">
                <a:latin typeface="Times New Roman" pitchFamily="18" charset="0"/>
                <a:cs typeface="Times New Roman" pitchFamily="18" charset="0"/>
              </a:rPr>
              <a:t> to the global policy or </a:t>
            </a:r>
            <a:r>
              <a:rPr lang="en-US" b="1" dirty="0">
                <a:latin typeface="Times New Roman" pitchFamily="18" charset="0"/>
                <a:cs typeface="Times New Roman" pitchFamily="18" charset="0"/>
              </a:rPr>
              <a:t>override</a:t>
            </a:r>
            <a:r>
              <a:rPr lang="en-US" dirty="0">
                <a:latin typeface="Times New Roman" pitchFamily="18" charset="0"/>
                <a:cs typeface="Times New Roman" pitchFamily="18" charset="0"/>
              </a:rPr>
              <a:t> the global policy with specific per-account behavior.</a:t>
            </a:r>
          </a:p>
          <a:p>
            <a:endParaRPr lang="en-US" dirty="0"/>
          </a:p>
        </p:txBody>
      </p:sp>
    </p:spTree>
    <p:extLst>
      <p:ext uri="{BB962C8B-B14F-4D97-AF65-F5344CB8AC3E}">
        <p14:creationId xmlns:p14="http://schemas.microsoft.com/office/powerpoint/2010/main" val="26936776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For each account, its </a:t>
            </a:r>
            <a:r>
              <a:rPr lang="en-US" sz="2800" dirty="0" err="1">
                <a:latin typeface="Times New Roman" pitchFamily="18" charset="0"/>
                <a:cs typeface="Times New Roman" pitchFamily="18" charset="0"/>
              </a:rPr>
              <a:t>mysql.user</a:t>
            </a:r>
            <a:r>
              <a:rPr lang="en-US" sz="2800" dirty="0">
                <a:latin typeface="Times New Roman" pitchFamily="18" charset="0"/>
                <a:cs typeface="Times New Roman" pitchFamily="18" charset="0"/>
              </a:rPr>
              <a:t> row indicates whether there is an account-specific setting requiring verification of the current password for password change attempts. </a:t>
            </a:r>
          </a:p>
          <a:p>
            <a:pPr algn="just" fontAlgn="base"/>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The setting is established by the PASSWORD REQUIRE option of the CREATE USER and ALTER USER statements.</a:t>
            </a:r>
          </a:p>
          <a:p>
            <a:pPr marL="0" indent="0" algn="just" fontAlgn="base">
              <a:buNone/>
            </a:pPr>
            <a:endParaRPr lang="en-US" sz="2800" dirty="0">
              <a:solidFill>
                <a:srgbClr val="FF0000"/>
              </a:solidFill>
              <a:latin typeface="Times New Roman" pitchFamily="18" charset="0"/>
              <a:cs typeface="Times New Roman" pitchFamily="18" charset="0"/>
            </a:endParaRP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905172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Management</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a:bodyPr>
          <a:lstStyle/>
          <a:p>
            <a:pPr lvl="1" algn="just" fontAlgn="base"/>
            <a:r>
              <a:rPr lang="en-US" b="1" u="sng" dirty="0">
                <a:solidFill>
                  <a:schemeClr val="tx2">
                    <a:lumMod val="75000"/>
                  </a:schemeClr>
                </a:solidFill>
                <a:latin typeface="Times New Roman" pitchFamily="18" charset="0"/>
                <a:cs typeface="Times New Roman" pitchFamily="18" charset="0"/>
              </a:rPr>
              <a:t>Password strength assessment</a:t>
            </a:r>
            <a:r>
              <a:rPr lang="en-US" dirty="0">
                <a:solidFill>
                  <a:schemeClr val="tx2">
                    <a:lumMod val="75000"/>
                  </a:schemeClr>
                </a:solidFill>
                <a:latin typeface="Times New Roman" pitchFamily="18" charset="0"/>
                <a:cs typeface="Times New Roman" pitchFamily="18" charset="0"/>
              </a:rPr>
              <a:t>, to require strong passwords.</a:t>
            </a:r>
          </a:p>
          <a:p>
            <a:pPr lvl="1" algn="just" fontAlgn="base"/>
            <a:r>
              <a:rPr lang="en-US" b="1" u="sng" dirty="0">
                <a:solidFill>
                  <a:schemeClr val="tx2">
                    <a:lumMod val="75000"/>
                  </a:schemeClr>
                </a:solidFill>
                <a:latin typeface="Times New Roman" pitchFamily="18" charset="0"/>
                <a:cs typeface="Times New Roman" pitchFamily="18" charset="0"/>
              </a:rPr>
              <a:t>Random password generation</a:t>
            </a:r>
            <a:r>
              <a:rPr lang="en-US" dirty="0">
                <a:solidFill>
                  <a:schemeClr val="tx2">
                    <a:lumMod val="75000"/>
                  </a:schemeClr>
                </a:solidFill>
                <a:latin typeface="Times New Roman" pitchFamily="18" charset="0"/>
                <a:cs typeface="Times New Roman" pitchFamily="18" charset="0"/>
              </a:rPr>
              <a:t>, as an alternative to requiring explicit administrator-specified literal passwords.</a:t>
            </a:r>
          </a:p>
          <a:p>
            <a:pPr lvl="1" algn="just" fontAlgn="base"/>
            <a:r>
              <a:rPr lang="en-US" b="1" u="sng" dirty="0">
                <a:solidFill>
                  <a:schemeClr val="tx2">
                    <a:lumMod val="75000"/>
                  </a:schemeClr>
                </a:solidFill>
                <a:latin typeface="Times New Roman" pitchFamily="18" charset="0"/>
                <a:cs typeface="Times New Roman" pitchFamily="18" charset="0"/>
              </a:rPr>
              <a:t>Password failure tracking</a:t>
            </a:r>
            <a:r>
              <a:rPr lang="en-US" dirty="0">
                <a:solidFill>
                  <a:schemeClr val="tx2">
                    <a:lumMod val="75000"/>
                  </a:schemeClr>
                </a:solidFill>
                <a:latin typeface="Times New Roman" pitchFamily="18" charset="0"/>
                <a:cs typeface="Times New Roman" pitchFamily="18" charset="0"/>
              </a:rPr>
              <a:t>, to enable temporary account locking after too many consecutive incorrect-password login failures.</a:t>
            </a:r>
          </a:p>
          <a:p>
            <a:pPr marL="0" indent="0" algn="just" fontAlgn="base">
              <a:buNone/>
            </a:pPr>
            <a:endParaRPr lang="en-US" sz="2700" dirty="0">
              <a:latin typeface="Times New Roman" pitchFamily="18" charset="0"/>
              <a:cs typeface="Times New Roman" pitchFamily="18" charset="0"/>
            </a:endParaRPr>
          </a:p>
          <a:p>
            <a:pPr marL="0" indent="0" algn="just">
              <a:buNone/>
            </a:pPr>
            <a:endParaRPr lang="en-US" sz="2700" dirty="0">
              <a:latin typeface="Times New Roman" pitchFamily="18" charset="0"/>
              <a:cs typeface="Times New Roman" pitchFamily="18" charset="0"/>
            </a:endParaRPr>
          </a:p>
        </p:txBody>
      </p:sp>
    </p:spTree>
    <p:extLst>
      <p:ext uri="{BB962C8B-B14F-4D97-AF65-F5344CB8AC3E}">
        <p14:creationId xmlns:p14="http://schemas.microsoft.com/office/powerpoint/2010/main" val="991957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B3CE3-86C6-4DCB-9E11-C5CCB5F2F07B}"/>
              </a:ext>
            </a:extLst>
          </p:cNvPr>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endParaRPr lang="en-US" dirty="0"/>
          </a:p>
        </p:txBody>
      </p:sp>
      <p:sp>
        <p:nvSpPr>
          <p:cNvPr id="3" name="Content Placeholder 2">
            <a:extLst>
              <a:ext uri="{FF2B5EF4-FFF2-40B4-BE49-F238E27FC236}">
                <a16:creationId xmlns:a16="http://schemas.microsoft.com/office/drawing/2014/main" id="{6D537232-EC48-4617-AC8D-F2EC01F3303E}"/>
              </a:ext>
            </a:extLst>
          </p:cNvPr>
          <p:cNvSpPr>
            <a:spLocks noGrp="1"/>
          </p:cNvSpPr>
          <p:nvPr>
            <p:ph idx="1"/>
          </p:nvPr>
        </p:nvSpPr>
        <p:spPr/>
        <p:txBody>
          <a:bodyPr>
            <a:normAutofit fontScale="85000" lnSpcReduction="20000"/>
          </a:bodyPr>
          <a:lstStyle/>
          <a:p>
            <a:pPr algn="just" fontAlgn="base">
              <a:buFont typeface="Wingdings" pitchFamily="2" charset="2"/>
              <a:buChar char="Ø"/>
            </a:pPr>
            <a:r>
              <a:rPr lang="en-US" dirty="0">
                <a:latin typeface="Times New Roman" pitchFamily="18" charset="0"/>
                <a:cs typeface="Times New Roman" pitchFamily="18" charset="0"/>
              </a:rPr>
              <a:t>If the account setting is PASSWORD REQUIRE CURRENT, password changes must specify the current password.</a:t>
            </a:r>
          </a:p>
          <a:p>
            <a:pPr marL="0" indent="0" algn="just" fontAlgn="base">
              <a:buNone/>
            </a:pPr>
            <a:endParaRPr lang="en-US" dirty="0">
              <a:latin typeface="Times New Roman" pitchFamily="18" charset="0"/>
              <a:cs typeface="Times New Roman" pitchFamily="18" charset="0"/>
            </a:endParaRPr>
          </a:p>
          <a:p>
            <a:pPr algn="just" fontAlgn="base">
              <a:buFont typeface="Wingdings" pitchFamily="2" charset="2"/>
              <a:buChar char="Ø"/>
            </a:pPr>
            <a:r>
              <a:rPr lang="en-US" dirty="0">
                <a:latin typeface="Times New Roman" pitchFamily="18" charset="0"/>
                <a:cs typeface="Times New Roman" pitchFamily="18" charset="0"/>
              </a:rPr>
              <a:t>If the account setting is PASSWORD REQUIRE CURRENT OPTIONAL, password changes may but need not specify the current password.</a:t>
            </a:r>
          </a:p>
          <a:p>
            <a:pPr marL="0" indent="0" algn="just" fontAlgn="base">
              <a:buNone/>
            </a:pPr>
            <a:endParaRPr lang="en-US" dirty="0">
              <a:latin typeface="Times New Roman" pitchFamily="18" charset="0"/>
              <a:cs typeface="Times New Roman" pitchFamily="18" charset="0"/>
            </a:endParaRPr>
          </a:p>
          <a:p>
            <a:pPr algn="just" fontAlgn="base">
              <a:buFont typeface="Wingdings" pitchFamily="2" charset="2"/>
              <a:buChar char="Ø"/>
            </a:pPr>
            <a:r>
              <a:rPr lang="en-US" dirty="0">
                <a:latin typeface="Times New Roman" pitchFamily="18" charset="0"/>
                <a:cs typeface="Times New Roman" pitchFamily="18" charset="0"/>
              </a:rPr>
              <a:t>If the account setting is PASSWORD REQUIRE CURRENT DEFAULT, the </a:t>
            </a:r>
            <a:r>
              <a:rPr lang="en-US" dirty="0" err="1">
                <a:latin typeface="Times New Roman" pitchFamily="18" charset="0"/>
                <a:cs typeface="Times New Roman" pitchFamily="18" charset="0"/>
              </a:rPr>
              <a:t>password_require_current</a:t>
            </a:r>
            <a:r>
              <a:rPr lang="en-US" dirty="0">
                <a:latin typeface="Times New Roman" pitchFamily="18" charset="0"/>
                <a:cs typeface="Times New Roman" pitchFamily="18" charset="0"/>
              </a:rPr>
              <a:t> system variable determines the verification-required policy for the account.</a:t>
            </a:r>
          </a:p>
          <a:p>
            <a:endParaRPr lang="en-US" dirty="0"/>
          </a:p>
        </p:txBody>
      </p:sp>
    </p:spTree>
    <p:extLst>
      <p:ext uri="{BB962C8B-B14F-4D97-AF65-F5344CB8AC3E}">
        <p14:creationId xmlns:p14="http://schemas.microsoft.com/office/powerpoint/2010/main" val="2258876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p>
        </p:txBody>
      </p:sp>
      <p:sp>
        <p:nvSpPr>
          <p:cNvPr id="3" name="Content Placeholder 2"/>
          <p:cNvSpPr>
            <a:spLocks noGrp="1"/>
          </p:cNvSpPr>
          <p:nvPr>
            <p:ph idx="1"/>
          </p:nvPr>
        </p:nvSpPr>
        <p:spPr>
          <a:xfrm>
            <a:off x="457200" y="1295400"/>
            <a:ext cx="8229600" cy="5257800"/>
          </a:xfrm>
        </p:spPr>
        <p:txBody>
          <a:bodyPr>
            <a:normAutofit fontScale="92500"/>
          </a:bodyPr>
          <a:lstStyle/>
          <a:p>
            <a:pPr algn="just" fontAlgn="base">
              <a:buFont typeface="Wingdings" pitchFamily="2" charset="2"/>
              <a:buChar char="ü"/>
            </a:pPr>
            <a:r>
              <a:rPr lang="en-US" sz="2800" dirty="0">
                <a:latin typeface="Times New Roman" pitchFamily="18" charset="0"/>
                <a:cs typeface="Times New Roman" pitchFamily="18" charset="0"/>
              </a:rPr>
              <a:t>If </a:t>
            </a:r>
            <a:r>
              <a:rPr lang="en-US" sz="2800" dirty="0" err="1">
                <a:latin typeface="Times New Roman" pitchFamily="18" charset="0"/>
                <a:cs typeface="Times New Roman" pitchFamily="18" charset="0"/>
              </a:rPr>
              <a:t>password_require_current</a:t>
            </a:r>
            <a:r>
              <a:rPr lang="en-US" sz="2800" dirty="0">
                <a:latin typeface="Times New Roman" pitchFamily="18" charset="0"/>
                <a:cs typeface="Times New Roman" pitchFamily="18" charset="0"/>
              </a:rPr>
              <a:t> is enabled, password changes must specify the current password.</a:t>
            </a:r>
          </a:p>
          <a:p>
            <a:pPr marL="0" indent="0" algn="just" fontAlgn="base">
              <a:buNone/>
            </a:pPr>
            <a:endParaRPr lang="en-US" sz="2800" dirty="0">
              <a:latin typeface="Times New Roman" pitchFamily="18" charset="0"/>
              <a:cs typeface="Times New Roman" pitchFamily="18" charset="0"/>
            </a:endParaRPr>
          </a:p>
          <a:p>
            <a:pPr algn="just" fontAlgn="base">
              <a:buFont typeface="Wingdings" pitchFamily="2" charset="2"/>
              <a:buChar char="ü"/>
            </a:pPr>
            <a:r>
              <a:rPr lang="en-US" sz="2800" dirty="0">
                <a:latin typeface="Times New Roman" pitchFamily="18" charset="0"/>
                <a:cs typeface="Times New Roman" pitchFamily="18" charset="0"/>
              </a:rPr>
              <a:t>If </a:t>
            </a:r>
            <a:r>
              <a:rPr lang="en-US" sz="2800" dirty="0" err="1">
                <a:latin typeface="Times New Roman" pitchFamily="18" charset="0"/>
                <a:cs typeface="Times New Roman" pitchFamily="18" charset="0"/>
              </a:rPr>
              <a:t>password_require_current</a:t>
            </a:r>
            <a:r>
              <a:rPr lang="en-US" sz="2800" dirty="0">
                <a:latin typeface="Times New Roman" pitchFamily="18" charset="0"/>
                <a:cs typeface="Times New Roman" pitchFamily="18" charset="0"/>
              </a:rPr>
              <a:t> is disabled, password changes may but need not specify the current password.</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In other words, if the account setting is not PASSWORD REQUIRE CURRENT DEFAULT, the account setting takes precedence over the global policy established by the </a:t>
            </a:r>
            <a:r>
              <a:rPr lang="en-US" sz="2800" dirty="0" err="1">
                <a:latin typeface="Times New Roman" pitchFamily="18" charset="0"/>
                <a:cs typeface="Times New Roman" pitchFamily="18" charset="0"/>
              </a:rPr>
              <a:t>password_require_current</a:t>
            </a:r>
            <a:r>
              <a:rPr lang="en-US" sz="2800" dirty="0">
                <a:latin typeface="Times New Roman" pitchFamily="18" charset="0"/>
                <a:cs typeface="Times New Roman" pitchFamily="18" charset="0"/>
              </a:rPr>
              <a:t> system variable. </a:t>
            </a:r>
          </a:p>
          <a:p>
            <a:pPr marL="0" indent="0" algn="just" fontAlgn="base">
              <a:buNone/>
            </a:pPr>
            <a:r>
              <a:rPr lang="en-US" sz="2800" dirty="0">
                <a:latin typeface="Times New Roman" pitchFamily="18" charset="0"/>
                <a:cs typeface="Times New Roman" pitchFamily="18" charset="0"/>
              </a:rPr>
              <a:t>Otherwise, the account defers to the </a:t>
            </a:r>
            <a:r>
              <a:rPr lang="en-US" sz="2800" dirty="0" err="1">
                <a:latin typeface="Times New Roman" pitchFamily="18" charset="0"/>
                <a:cs typeface="Times New Roman" pitchFamily="18" charset="0"/>
              </a:rPr>
              <a:t>password_require_current</a:t>
            </a:r>
            <a:r>
              <a:rPr lang="en-US" sz="2800" dirty="0">
                <a:latin typeface="Times New Roman" pitchFamily="18" charset="0"/>
                <a:cs typeface="Times New Roman" pitchFamily="18" charset="0"/>
              </a:rPr>
              <a:t> setting.</a:t>
            </a:r>
          </a:p>
        </p:txBody>
      </p:sp>
    </p:spTree>
    <p:extLst>
      <p:ext uri="{BB962C8B-B14F-4D97-AF65-F5344CB8AC3E}">
        <p14:creationId xmlns:p14="http://schemas.microsoft.com/office/powerpoint/2010/main" val="6158247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p>
        </p:txBody>
      </p:sp>
      <p:sp>
        <p:nvSpPr>
          <p:cNvPr id="3" name="Content Placeholder 2"/>
          <p:cNvSpPr>
            <a:spLocks noGrp="1"/>
          </p:cNvSpPr>
          <p:nvPr>
            <p:ph idx="1"/>
          </p:nvPr>
        </p:nvSpPr>
        <p:spPr>
          <a:xfrm>
            <a:off x="457200" y="1295400"/>
            <a:ext cx="8229600" cy="5257800"/>
          </a:xfrm>
        </p:spPr>
        <p:txBody>
          <a:bodyPr>
            <a:normAutofit lnSpcReduction="10000"/>
          </a:bodyPr>
          <a:lstStyle/>
          <a:p>
            <a:pPr algn="just" fontAlgn="base"/>
            <a:r>
              <a:rPr lang="en-US" sz="2800" dirty="0">
                <a:latin typeface="Times New Roman" pitchFamily="18" charset="0"/>
                <a:cs typeface="Times New Roman" pitchFamily="18" charset="0"/>
              </a:rPr>
              <a:t>By default, password verification is optional: </a:t>
            </a:r>
            <a:r>
              <a:rPr lang="en-US" sz="2800" dirty="0" err="1">
                <a:latin typeface="Times New Roman" pitchFamily="18" charset="0"/>
                <a:cs typeface="Times New Roman" pitchFamily="18" charset="0"/>
              </a:rPr>
              <a:t>password_require_current</a:t>
            </a:r>
            <a:r>
              <a:rPr lang="en-US" sz="2800" dirty="0">
                <a:latin typeface="Times New Roman" pitchFamily="18" charset="0"/>
                <a:cs typeface="Times New Roman" pitchFamily="18" charset="0"/>
              </a:rPr>
              <a:t> is disabled and accounts created with no PASSWORD REQUIRE option default to PASSWORD REQUIRE CURRENT DEFAULT.</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Privileged users can change any account password without specifying the current password, regardless of the verification-required policy. </a:t>
            </a:r>
          </a:p>
          <a:p>
            <a:pPr algn="just" fontAlgn="base"/>
            <a:r>
              <a:rPr lang="en-US" sz="2800" dirty="0">
                <a:latin typeface="Times New Roman" pitchFamily="18" charset="0"/>
                <a:cs typeface="Times New Roman" pitchFamily="18" charset="0"/>
              </a:rPr>
              <a:t>A privileged user is one who has the global CREATE USER privilege or the UPDATE privilege for the </a:t>
            </a:r>
            <a:r>
              <a:rPr lang="en-US" sz="2800" dirty="0" err="1">
                <a:latin typeface="Times New Roman" pitchFamily="18" charset="0"/>
                <a:cs typeface="Times New Roman" pitchFamily="18" charset="0"/>
              </a:rPr>
              <a:t>mysql</a:t>
            </a:r>
            <a:r>
              <a:rPr lang="en-US" sz="2800" dirty="0">
                <a:latin typeface="Times New Roman" pitchFamily="18" charset="0"/>
                <a:cs typeface="Times New Roman" pitchFamily="18" charset="0"/>
              </a:rPr>
              <a:t> system database.</a:t>
            </a:r>
          </a:p>
          <a:p>
            <a:pPr algn="just" fontAlgn="base">
              <a:buFont typeface="Wingdings" pitchFamily="2" charset="2"/>
              <a:buChar char="ü"/>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502135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p>
        </p:txBody>
      </p:sp>
      <p:sp>
        <p:nvSpPr>
          <p:cNvPr id="3" name="Content Placeholder 2"/>
          <p:cNvSpPr>
            <a:spLocks noGrp="1"/>
          </p:cNvSpPr>
          <p:nvPr>
            <p:ph idx="1"/>
          </p:nvPr>
        </p:nvSpPr>
        <p:spPr>
          <a:xfrm>
            <a:off x="457200" y="1295400"/>
            <a:ext cx="8229600" cy="5257800"/>
          </a:xfrm>
        </p:spPr>
        <p:txBody>
          <a:bodyPr>
            <a:normAutofit lnSpcReduction="10000"/>
          </a:bodyPr>
          <a:lstStyle/>
          <a:p>
            <a:pPr algn="just" fontAlgn="base"/>
            <a:r>
              <a:rPr lang="en-US" sz="2800" dirty="0">
                <a:latin typeface="Times New Roman" pitchFamily="18" charset="0"/>
                <a:cs typeface="Times New Roman" pitchFamily="18" charset="0"/>
              </a:rPr>
              <a:t>To establish password-verification policy globally, use the </a:t>
            </a:r>
            <a:r>
              <a:rPr lang="en-US" sz="2800" dirty="0" err="1">
                <a:latin typeface="Times New Roman" pitchFamily="18" charset="0"/>
                <a:cs typeface="Times New Roman" pitchFamily="18" charset="0"/>
              </a:rPr>
              <a:t>password_require_current</a:t>
            </a:r>
            <a:r>
              <a:rPr lang="en-US" sz="2800" dirty="0">
                <a:latin typeface="Times New Roman" pitchFamily="18" charset="0"/>
                <a:cs typeface="Times New Roman" pitchFamily="18" charset="0"/>
              </a:rPr>
              <a:t> system variable. </a:t>
            </a:r>
          </a:p>
          <a:p>
            <a:pPr algn="just" fontAlgn="base"/>
            <a:r>
              <a:rPr lang="en-US" sz="2800" dirty="0">
                <a:latin typeface="Times New Roman" pitchFamily="18" charset="0"/>
                <a:cs typeface="Times New Roman" pitchFamily="18" charset="0"/>
              </a:rPr>
              <a:t>Its default value is OFF, so it is not required that account password changes specify the current password.</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To set and persist </a:t>
            </a:r>
            <a:r>
              <a:rPr lang="en-US" sz="2800" dirty="0" err="1">
                <a:latin typeface="Times New Roman" pitchFamily="18" charset="0"/>
                <a:cs typeface="Times New Roman" pitchFamily="18" charset="0"/>
              </a:rPr>
              <a:t>password_require_current</a:t>
            </a:r>
            <a:r>
              <a:rPr lang="en-US" sz="2800" dirty="0">
                <a:latin typeface="Times New Roman" pitchFamily="18" charset="0"/>
                <a:cs typeface="Times New Roman" pitchFamily="18" charset="0"/>
              </a:rPr>
              <a:t> at runtime, use a statement such as one of these:</a:t>
            </a:r>
          </a:p>
          <a:p>
            <a:pPr marL="0" indent="0" algn="just" fontAlgn="base">
              <a:buNone/>
            </a:pPr>
            <a:endParaRPr lang="en-US" sz="2800" dirty="0">
              <a:latin typeface="Times New Roman" pitchFamily="18" charset="0"/>
              <a:cs typeface="Times New Roman" pitchFamily="18" charset="0"/>
            </a:endParaRPr>
          </a:p>
          <a:p>
            <a:pPr marL="0" indent="0" algn="ctr" fontAlgn="base">
              <a:buNone/>
            </a:pPr>
            <a:r>
              <a:rPr lang="en-US" sz="2800" dirty="0">
                <a:solidFill>
                  <a:schemeClr val="accent1">
                    <a:lumMod val="75000"/>
                  </a:schemeClr>
                </a:solidFill>
                <a:latin typeface="Times New Roman" pitchFamily="18" charset="0"/>
                <a:cs typeface="Times New Roman" pitchFamily="18" charset="0"/>
              </a:rPr>
              <a:t>SET PERSIST </a:t>
            </a:r>
            <a:r>
              <a:rPr lang="en-US" sz="2800" dirty="0" err="1">
                <a:solidFill>
                  <a:schemeClr val="accent1">
                    <a:lumMod val="75000"/>
                  </a:schemeClr>
                </a:solidFill>
                <a:latin typeface="Times New Roman" pitchFamily="18" charset="0"/>
                <a:cs typeface="Times New Roman" pitchFamily="18" charset="0"/>
              </a:rPr>
              <a:t>password_require_current</a:t>
            </a:r>
            <a:r>
              <a:rPr lang="en-US" sz="2800" dirty="0">
                <a:solidFill>
                  <a:schemeClr val="accent1">
                    <a:lumMod val="75000"/>
                  </a:schemeClr>
                </a:solidFill>
                <a:latin typeface="Times New Roman" pitchFamily="18" charset="0"/>
                <a:cs typeface="Times New Roman" pitchFamily="18" charset="0"/>
              </a:rPr>
              <a:t> = ON;</a:t>
            </a:r>
          </a:p>
          <a:p>
            <a:pPr marL="0" indent="0" algn="ctr" fontAlgn="base">
              <a:buNone/>
            </a:pPr>
            <a:r>
              <a:rPr lang="en-US" sz="2800" dirty="0">
                <a:solidFill>
                  <a:schemeClr val="accent1">
                    <a:lumMod val="75000"/>
                  </a:schemeClr>
                </a:solidFill>
                <a:latin typeface="Times New Roman" pitchFamily="18" charset="0"/>
                <a:cs typeface="Times New Roman" pitchFamily="18" charset="0"/>
              </a:rPr>
              <a:t>SET PERSIST </a:t>
            </a:r>
            <a:r>
              <a:rPr lang="en-US" sz="2800" dirty="0" err="1">
                <a:solidFill>
                  <a:schemeClr val="accent1">
                    <a:lumMod val="75000"/>
                  </a:schemeClr>
                </a:solidFill>
                <a:latin typeface="Times New Roman" pitchFamily="18" charset="0"/>
                <a:cs typeface="Times New Roman" pitchFamily="18" charset="0"/>
              </a:rPr>
              <a:t>password_require_current</a:t>
            </a:r>
            <a:r>
              <a:rPr lang="en-US" sz="2800" dirty="0">
                <a:solidFill>
                  <a:schemeClr val="accent1">
                    <a:lumMod val="75000"/>
                  </a:schemeClr>
                </a:solidFill>
                <a:latin typeface="Times New Roman" pitchFamily="18" charset="0"/>
                <a:cs typeface="Times New Roman" pitchFamily="18" charset="0"/>
              </a:rPr>
              <a:t> = OFF;</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3904153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The global password verification-required policy applies to all accounts that have not been set to override it. To establish policy for individual accounts, use the PASSWORD REQUIRE options of the CREATE USER and ALTER USER statements. See CREATE USER Statement, and ALTER USER Statement.</a:t>
            </a:r>
          </a:p>
          <a:p>
            <a:pPr marL="0" indent="0" algn="just" fontAlgn="base">
              <a:buNone/>
            </a:pPr>
            <a:endParaRPr lang="en-US" sz="2800" dirty="0">
              <a:latin typeface="Times New Roman" pitchFamily="18" charset="0"/>
              <a:cs typeface="Times New Roman" pitchFamily="18" charset="0"/>
            </a:endParaRP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284749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AEA2C-7F9E-4AD3-A9E9-2D9AACB54F40}"/>
              </a:ext>
            </a:extLst>
          </p:cNvPr>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endParaRPr lang="en-US" dirty="0"/>
          </a:p>
        </p:txBody>
      </p:sp>
      <p:sp>
        <p:nvSpPr>
          <p:cNvPr id="3" name="Content Placeholder 2">
            <a:extLst>
              <a:ext uri="{FF2B5EF4-FFF2-40B4-BE49-F238E27FC236}">
                <a16:creationId xmlns:a16="http://schemas.microsoft.com/office/drawing/2014/main" id="{5EE9691B-EBFE-4746-9C0A-57353068F0BE}"/>
              </a:ext>
            </a:extLst>
          </p:cNvPr>
          <p:cNvSpPr>
            <a:spLocks noGrp="1"/>
          </p:cNvSpPr>
          <p:nvPr>
            <p:ph idx="1"/>
          </p:nvPr>
        </p:nvSpPr>
        <p:spPr/>
        <p:txBody>
          <a:bodyPr>
            <a:normAutofit fontScale="92500" lnSpcReduction="20000"/>
          </a:bodyPr>
          <a:lstStyle/>
          <a:p>
            <a:pPr marL="0" indent="0" algn="just" fontAlgn="base">
              <a:buNone/>
            </a:pPr>
            <a:r>
              <a:rPr lang="en-US" dirty="0">
                <a:latin typeface="Times New Roman" pitchFamily="18" charset="0"/>
                <a:cs typeface="Times New Roman" pitchFamily="18" charset="0"/>
              </a:rPr>
              <a:t>Example account-specific statements:</a:t>
            </a:r>
          </a:p>
          <a:p>
            <a:pPr marL="0" indent="0" algn="just" fontAlgn="base">
              <a:buNone/>
            </a:pPr>
            <a:endParaRPr lang="en-US" dirty="0">
              <a:latin typeface="Times New Roman" pitchFamily="18" charset="0"/>
              <a:cs typeface="Times New Roman" pitchFamily="18" charset="0"/>
            </a:endParaRPr>
          </a:p>
          <a:p>
            <a:pPr marL="0" indent="0" algn="just" fontAlgn="base">
              <a:buNone/>
            </a:pPr>
            <a:r>
              <a:rPr lang="en-US" dirty="0">
                <a:latin typeface="Times New Roman" pitchFamily="18" charset="0"/>
                <a:cs typeface="Times New Roman" pitchFamily="18" charset="0"/>
              </a:rPr>
              <a:t>Require that password changes specify the current password:</a:t>
            </a:r>
          </a:p>
          <a:p>
            <a:pPr marL="0" indent="0" algn="just" fontAlgn="base">
              <a:buNone/>
            </a:pPr>
            <a:endParaRPr lang="en-US" dirty="0">
              <a:latin typeface="Times New Roman" pitchFamily="18" charset="0"/>
              <a:cs typeface="Times New Roman" pitchFamily="18" charset="0"/>
            </a:endParaRPr>
          </a:p>
          <a:p>
            <a:pPr marL="857250" lvl="1" indent="-457200" algn="just" fontAlgn="base"/>
            <a:r>
              <a:rPr lang="en-US" dirty="0">
                <a:solidFill>
                  <a:schemeClr val="accent1">
                    <a:lumMod val="75000"/>
                  </a:schemeClr>
                </a:solidFill>
                <a:latin typeface="Times New Roman" pitchFamily="18" charset="0"/>
                <a:cs typeface="Times New Roman" pitchFamily="18" charset="0"/>
              </a:rPr>
              <a:t>CREATE USER ‘</a:t>
            </a:r>
            <a:r>
              <a:rPr lang="en-US" dirty="0" err="1">
                <a:solidFill>
                  <a:schemeClr val="accent1">
                    <a:lumMod val="75000"/>
                  </a:schemeClr>
                </a:solidFill>
                <a:latin typeface="Times New Roman" pitchFamily="18" charset="0"/>
                <a:cs typeface="Times New Roman" pitchFamily="18" charset="0"/>
              </a:rPr>
              <a:t>Kinan</a:t>
            </a:r>
            <a:r>
              <a:rPr lang="en-US" dirty="0">
                <a:solidFill>
                  <a:schemeClr val="accent1">
                    <a:lumMod val="75000"/>
                  </a:schemeClr>
                </a:solidFill>
                <a:latin typeface="Times New Roman" pitchFamily="18" charset="0"/>
                <a:cs typeface="Times New Roman" pitchFamily="18" charset="0"/>
              </a:rPr>
              <a:t>'@'localhost' PASSWORD REQUIRE CURRENT;</a:t>
            </a:r>
          </a:p>
          <a:p>
            <a:pPr marL="857250" lvl="1" indent="-457200" algn="just" fontAlgn="base"/>
            <a:r>
              <a:rPr lang="en-US" dirty="0">
                <a:solidFill>
                  <a:schemeClr val="accent1">
                    <a:lumMod val="75000"/>
                  </a:schemeClr>
                </a:solidFill>
                <a:latin typeface="Times New Roman" pitchFamily="18" charset="0"/>
                <a:cs typeface="Times New Roman" pitchFamily="18" charset="0"/>
              </a:rPr>
              <a:t>ALTER USER ‘</a:t>
            </a:r>
            <a:r>
              <a:rPr lang="en-US" dirty="0" err="1">
                <a:solidFill>
                  <a:schemeClr val="accent1">
                    <a:lumMod val="75000"/>
                  </a:schemeClr>
                </a:solidFill>
                <a:latin typeface="Times New Roman" pitchFamily="18" charset="0"/>
                <a:cs typeface="Times New Roman" pitchFamily="18" charset="0"/>
              </a:rPr>
              <a:t>Kinan</a:t>
            </a:r>
            <a:r>
              <a:rPr lang="en-US" dirty="0">
                <a:solidFill>
                  <a:schemeClr val="accent1">
                    <a:lumMod val="75000"/>
                  </a:schemeClr>
                </a:solidFill>
                <a:latin typeface="Times New Roman" pitchFamily="18" charset="0"/>
                <a:cs typeface="Times New Roman" pitchFamily="18" charset="0"/>
              </a:rPr>
              <a:t>'@'localhost' PASSWORD REQUIRE CURRENT;</a:t>
            </a:r>
          </a:p>
          <a:p>
            <a:pPr marL="0" indent="0" algn="just" fontAlgn="base">
              <a:buNone/>
            </a:pPr>
            <a:r>
              <a:rPr lang="en-US" dirty="0">
                <a:latin typeface="Times New Roman" pitchFamily="18" charset="0"/>
                <a:cs typeface="Times New Roman" pitchFamily="18" charset="0"/>
              </a:rPr>
              <a:t>This verification option overrides the global policy for all accounts named by the statement.</a:t>
            </a:r>
          </a:p>
          <a:p>
            <a:endParaRPr lang="en-US" dirty="0"/>
          </a:p>
        </p:txBody>
      </p:sp>
    </p:spTree>
    <p:extLst>
      <p:ext uri="{BB962C8B-B14F-4D97-AF65-F5344CB8AC3E}">
        <p14:creationId xmlns:p14="http://schemas.microsoft.com/office/powerpoint/2010/main" val="6600873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p>
        </p:txBody>
      </p:sp>
      <p:sp>
        <p:nvSpPr>
          <p:cNvPr id="3" name="Content Placeholder 2"/>
          <p:cNvSpPr>
            <a:spLocks noGrp="1"/>
          </p:cNvSpPr>
          <p:nvPr>
            <p:ph idx="1"/>
          </p:nvPr>
        </p:nvSpPr>
        <p:spPr>
          <a:xfrm>
            <a:off x="457200" y="1295400"/>
            <a:ext cx="8229600" cy="5257800"/>
          </a:xfrm>
        </p:spPr>
        <p:txBody>
          <a:bodyPr>
            <a:normAutofit/>
          </a:bodyPr>
          <a:lstStyle/>
          <a:p>
            <a:pPr marL="0" indent="0" algn="just" fontAlgn="base">
              <a:buNone/>
            </a:pPr>
            <a:r>
              <a:rPr lang="en-US" sz="2800" dirty="0">
                <a:latin typeface="Times New Roman" pitchFamily="18" charset="0"/>
                <a:cs typeface="Times New Roman" pitchFamily="18" charset="0"/>
              </a:rPr>
              <a:t>Do not require that password changes specify the current password (the current password may but need not be given):</a:t>
            </a:r>
          </a:p>
          <a:p>
            <a:pPr marL="0" indent="0" algn="just" fontAlgn="base">
              <a:buNone/>
            </a:pPr>
            <a:endParaRPr lang="en-US" sz="2800" dirty="0">
              <a:latin typeface="Times New Roman" pitchFamily="18" charset="0"/>
              <a:cs typeface="Times New Roman" pitchFamily="18" charset="0"/>
            </a:endParaRPr>
          </a:p>
          <a:p>
            <a:pPr lvl="1" indent="-342900" algn="just" fontAlgn="base"/>
            <a:r>
              <a:rPr lang="en-US" sz="2400" dirty="0">
                <a:solidFill>
                  <a:schemeClr val="accent1">
                    <a:lumMod val="75000"/>
                  </a:schemeClr>
                </a:solidFill>
                <a:latin typeface="Times New Roman" pitchFamily="18" charset="0"/>
                <a:cs typeface="Times New Roman" pitchFamily="18" charset="0"/>
              </a:rPr>
              <a:t>CREATE USER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a:t>
            </a:r>
            <a:r>
              <a:rPr lang="en-US" sz="2400" dirty="0" err="1">
                <a:solidFill>
                  <a:schemeClr val="accent1">
                    <a:lumMod val="75000"/>
                  </a:schemeClr>
                </a:solidFill>
                <a:latin typeface="Times New Roman" pitchFamily="18" charset="0"/>
                <a:cs typeface="Times New Roman" pitchFamily="18" charset="0"/>
              </a:rPr>
              <a:t>localhost</a:t>
            </a:r>
            <a:r>
              <a:rPr lang="en-US" sz="2400" dirty="0">
                <a:solidFill>
                  <a:schemeClr val="accent1">
                    <a:lumMod val="75000"/>
                  </a:schemeClr>
                </a:solidFill>
                <a:latin typeface="Times New Roman" pitchFamily="18" charset="0"/>
                <a:cs typeface="Times New Roman" pitchFamily="18" charset="0"/>
              </a:rPr>
              <a:t>' PASSWORD REQUIRE CURRENT OPTIONAL;</a:t>
            </a:r>
          </a:p>
          <a:p>
            <a:pPr lvl="1" indent="-342900" algn="just" fontAlgn="base"/>
            <a:r>
              <a:rPr lang="en-US" sz="2400" dirty="0">
                <a:solidFill>
                  <a:schemeClr val="accent1">
                    <a:lumMod val="75000"/>
                  </a:schemeClr>
                </a:solidFill>
                <a:latin typeface="Times New Roman" pitchFamily="18" charset="0"/>
                <a:cs typeface="Times New Roman" pitchFamily="18" charset="0"/>
              </a:rPr>
              <a:t>ALTER USER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a:t>
            </a:r>
            <a:r>
              <a:rPr lang="en-US" sz="2400" dirty="0" err="1">
                <a:solidFill>
                  <a:schemeClr val="accent1">
                    <a:lumMod val="75000"/>
                  </a:schemeClr>
                </a:solidFill>
                <a:latin typeface="Times New Roman" pitchFamily="18" charset="0"/>
                <a:cs typeface="Times New Roman" pitchFamily="18" charset="0"/>
              </a:rPr>
              <a:t>localhost</a:t>
            </a:r>
            <a:r>
              <a:rPr lang="en-US" sz="2400" dirty="0">
                <a:solidFill>
                  <a:schemeClr val="accent1">
                    <a:lumMod val="75000"/>
                  </a:schemeClr>
                </a:solidFill>
                <a:latin typeface="Times New Roman" pitchFamily="18" charset="0"/>
                <a:cs typeface="Times New Roman" pitchFamily="18" charset="0"/>
              </a:rPr>
              <a:t>' PASSWORD REQUIRE CURRENT OPTIONAL;</a:t>
            </a:r>
          </a:p>
          <a:p>
            <a:pPr marL="0" indent="0" algn="just" fontAlgn="base">
              <a:buNone/>
            </a:pPr>
            <a:r>
              <a:rPr lang="en-US" sz="2800" dirty="0">
                <a:latin typeface="Times New Roman" pitchFamily="18" charset="0"/>
                <a:cs typeface="Times New Roman" pitchFamily="18" charset="0"/>
              </a:rPr>
              <a:t>This verification option overrides the global policy for all accounts named by the statement.</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7552363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211CB-9C3D-4A9D-9B5E-E5AA240920FB}"/>
              </a:ext>
            </a:extLst>
          </p:cNvPr>
          <p:cNvSpPr>
            <a:spLocks noGrp="1"/>
          </p:cNvSpPr>
          <p:nvPr>
            <p:ph type="title"/>
          </p:nvPr>
        </p:nvSpPr>
        <p:spPr/>
        <p:txBody>
          <a:bodyPr>
            <a:normAutofit fontScale="90000"/>
          </a:bodyPr>
          <a:lstStyle/>
          <a:p>
            <a:r>
              <a:rPr lang="en-US" dirty="0">
                <a:latin typeface="Times New Roman" pitchFamily="18" charset="0"/>
                <a:cs typeface="Times New Roman" pitchFamily="18" charset="0"/>
              </a:rPr>
              <a:t>Password Verification-Required Policy</a:t>
            </a:r>
            <a:endParaRPr lang="en-US" dirty="0"/>
          </a:p>
        </p:txBody>
      </p:sp>
      <p:sp>
        <p:nvSpPr>
          <p:cNvPr id="3" name="Content Placeholder 2">
            <a:extLst>
              <a:ext uri="{FF2B5EF4-FFF2-40B4-BE49-F238E27FC236}">
                <a16:creationId xmlns:a16="http://schemas.microsoft.com/office/drawing/2014/main" id="{8711AA2E-2E52-4708-9190-330721C57757}"/>
              </a:ext>
            </a:extLst>
          </p:cNvPr>
          <p:cNvSpPr>
            <a:spLocks noGrp="1"/>
          </p:cNvSpPr>
          <p:nvPr>
            <p:ph idx="1"/>
          </p:nvPr>
        </p:nvSpPr>
        <p:spPr/>
        <p:txBody>
          <a:bodyPr>
            <a:normAutofit lnSpcReduction="10000"/>
          </a:bodyPr>
          <a:lstStyle/>
          <a:p>
            <a:pPr algn="just" fontAlgn="base"/>
            <a:r>
              <a:rPr lang="en-US" dirty="0">
                <a:latin typeface="Times New Roman" pitchFamily="18" charset="0"/>
                <a:cs typeface="Times New Roman" pitchFamily="18" charset="0"/>
              </a:rPr>
              <a:t>Defer to the global password verification-required policy for all accounts named by the statement:</a:t>
            </a:r>
          </a:p>
          <a:p>
            <a:pPr marL="0" indent="0" algn="just" fontAlgn="base">
              <a:buNone/>
            </a:pPr>
            <a:endParaRPr lang="en-US" dirty="0">
              <a:latin typeface="Times New Roman" pitchFamily="18" charset="0"/>
              <a:cs typeface="Times New Roman" pitchFamily="18" charset="0"/>
            </a:endParaRPr>
          </a:p>
          <a:p>
            <a:pPr marL="0" indent="0" algn="just" fontAlgn="base">
              <a:buNone/>
            </a:pPr>
            <a:endParaRPr lang="en-US" dirty="0">
              <a:latin typeface="Times New Roman" pitchFamily="18" charset="0"/>
              <a:cs typeface="Times New Roman" pitchFamily="18" charset="0"/>
            </a:endParaRPr>
          </a:p>
          <a:p>
            <a:pPr marL="857250" lvl="1" indent="-457200" algn="just" fontAlgn="base"/>
            <a:r>
              <a:rPr lang="en-US" dirty="0">
                <a:solidFill>
                  <a:schemeClr val="accent1">
                    <a:lumMod val="75000"/>
                  </a:schemeClr>
                </a:solidFill>
                <a:latin typeface="Times New Roman" pitchFamily="18" charset="0"/>
                <a:cs typeface="Times New Roman" pitchFamily="18" charset="0"/>
              </a:rPr>
              <a:t>CREATE USER ‘</a:t>
            </a:r>
            <a:r>
              <a:rPr lang="en-US" dirty="0" err="1">
                <a:solidFill>
                  <a:schemeClr val="accent1">
                    <a:lumMod val="75000"/>
                  </a:schemeClr>
                </a:solidFill>
                <a:latin typeface="Times New Roman" pitchFamily="18" charset="0"/>
                <a:cs typeface="Times New Roman" pitchFamily="18" charset="0"/>
              </a:rPr>
              <a:t>kinan</a:t>
            </a:r>
            <a:r>
              <a:rPr lang="en-US" dirty="0">
                <a:solidFill>
                  <a:schemeClr val="accent1">
                    <a:lumMod val="75000"/>
                  </a:schemeClr>
                </a:solidFill>
                <a:latin typeface="Times New Roman" pitchFamily="18" charset="0"/>
                <a:cs typeface="Times New Roman" pitchFamily="18" charset="0"/>
              </a:rPr>
              <a:t>'@'localhost' PASSWORD REQUIRE CURRENT DEFAULT;</a:t>
            </a:r>
          </a:p>
          <a:p>
            <a:pPr marL="857250" lvl="1" indent="-457200" algn="just" fontAlgn="base"/>
            <a:r>
              <a:rPr lang="en-US" dirty="0">
                <a:solidFill>
                  <a:schemeClr val="accent1">
                    <a:lumMod val="75000"/>
                  </a:schemeClr>
                </a:solidFill>
                <a:latin typeface="Times New Roman" pitchFamily="18" charset="0"/>
                <a:cs typeface="Times New Roman" pitchFamily="18" charset="0"/>
              </a:rPr>
              <a:t>ALTER USER ‘</a:t>
            </a:r>
            <a:r>
              <a:rPr lang="en-US" dirty="0" err="1">
                <a:solidFill>
                  <a:schemeClr val="accent1">
                    <a:lumMod val="75000"/>
                  </a:schemeClr>
                </a:solidFill>
                <a:latin typeface="Times New Roman" pitchFamily="18" charset="0"/>
                <a:cs typeface="Times New Roman" pitchFamily="18" charset="0"/>
              </a:rPr>
              <a:t>kinan</a:t>
            </a:r>
            <a:r>
              <a:rPr lang="en-US" dirty="0">
                <a:solidFill>
                  <a:schemeClr val="accent1">
                    <a:lumMod val="75000"/>
                  </a:schemeClr>
                </a:solidFill>
                <a:latin typeface="Times New Roman" pitchFamily="18" charset="0"/>
                <a:cs typeface="Times New Roman" pitchFamily="18" charset="0"/>
              </a:rPr>
              <a:t>'@'localhost' PASSWORD REQUIRE CURRENT DEFAULT;</a:t>
            </a:r>
          </a:p>
          <a:p>
            <a:endParaRPr lang="en-US" dirty="0"/>
          </a:p>
        </p:txBody>
      </p:sp>
    </p:spTree>
    <p:extLst>
      <p:ext uri="{BB962C8B-B14F-4D97-AF65-F5344CB8AC3E}">
        <p14:creationId xmlns:p14="http://schemas.microsoft.com/office/powerpoint/2010/main" val="3008367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Dual Password Support</a:t>
            </a:r>
          </a:p>
        </p:txBody>
      </p:sp>
      <p:sp>
        <p:nvSpPr>
          <p:cNvPr id="3" name="Content Placeholder 2"/>
          <p:cNvSpPr>
            <a:spLocks noGrp="1"/>
          </p:cNvSpPr>
          <p:nvPr>
            <p:ph idx="1"/>
          </p:nvPr>
        </p:nvSpPr>
        <p:spPr>
          <a:xfrm>
            <a:off x="381000" y="1219200"/>
            <a:ext cx="8229600" cy="5257800"/>
          </a:xfrm>
        </p:spPr>
        <p:txBody>
          <a:bodyPr>
            <a:normAutofit lnSpcReduction="10000"/>
          </a:bodyPr>
          <a:lstStyle/>
          <a:p>
            <a:pPr algn="just" fontAlgn="base"/>
            <a:r>
              <a:rPr lang="en-US" sz="2800" dirty="0">
                <a:latin typeface="Times New Roman" pitchFamily="18" charset="0"/>
                <a:cs typeface="Times New Roman" pitchFamily="18" charset="0"/>
              </a:rPr>
              <a:t>User accounts are permitted to have dual passwords, designated as primary and secondary passwords.</a:t>
            </a:r>
          </a:p>
          <a:p>
            <a:pPr algn="just" fontAlgn="base"/>
            <a:r>
              <a:rPr lang="en-US" sz="2800" dirty="0">
                <a:latin typeface="Times New Roman" pitchFamily="18" charset="0"/>
                <a:cs typeface="Times New Roman" pitchFamily="18" charset="0"/>
              </a:rPr>
              <a:t> Dual-password capability makes it possible to seamlessly perform credential changes in scenarios like this:</a:t>
            </a:r>
          </a:p>
          <a:p>
            <a:pPr marL="0" indent="0" algn="just" fontAlgn="base">
              <a:buNone/>
            </a:pPr>
            <a:endParaRPr lang="en-US" sz="2800" dirty="0">
              <a:latin typeface="Times New Roman" pitchFamily="18" charset="0"/>
              <a:cs typeface="Times New Roman" pitchFamily="18" charset="0"/>
            </a:endParaRPr>
          </a:p>
          <a:p>
            <a:pPr lvl="1" indent="-342900" algn="just" fontAlgn="base"/>
            <a:r>
              <a:rPr lang="en-US" sz="2400" dirty="0">
                <a:latin typeface="Times New Roman" pitchFamily="18" charset="0"/>
                <a:cs typeface="Times New Roman" pitchFamily="18" charset="0"/>
              </a:rPr>
              <a:t>A system has a large number of MySQL servers, possibly involving replication.</a:t>
            </a:r>
          </a:p>
          <a:p>
            <a:pPr lvl="1" indent="-342900" algn="just" fontAlgn="base"/>
            <a:endParaRPr lang="en-US" sz="2400" dirty="0">
              <a:latin typeface="Times New Roman" pitchFamily="18" charset="0"/>
              <a:cs typeface="Times New Roman" pitchFamily="18" charset="0"/>
            </a:endParaRPr>
          </a:p>
          <a:p>
            <a:pPr lvl="1" indent="-342900" algn="just" fontAlgn="base"/>
            <a:r>
              <a:rPr lang="en-US" sz="2400" dirty="0">
                <a:latin typeface="Times New Roman" pitchFamily="18" charset="0"/>
                <a:cs typeface="Times New Roman" pitchFamily="18" charset="0"/>
              </a:rPr>
              <a:t>Multiple applications connect to different MySQL servers.</a:t>
            </a:r>
          </a:p>
          <a:p>
            <a:pPr lvl="1" indent="-342900" algn="just" fontAlgn="base"/>
            <a:endParaRPr lang="en-US" sz="2400" dirty="0">
              <a:latin typeface="Times New Roman" pitchFamily="18" charset="0"/>
              <a:cs typeface="Times New Roman" pitchFamily="18" charset="0"/>
            </a:endParaRPr>
          </a:p>
          <a:p>
            <a:pPr lvl="1" indent="-342900" algn="just" fontAlgn="base"/>
            <a:r>
              <a:rPr lang="en-US" sz="2400" dirty="0">
                <a:latin typeface="Times New Roman" pitchFamily="18" charset="0"/>
                <a:cs typeface="Times New Roman" pitchFamily="18" charset="0"/>
              </a:rPr>
              <a:t>Periodic credential changes must be made to the account or accounts used by the applications to connect to the servers.</a:t>
            </a:r>
          </a:p>
        </p:txBody>
      </p:sp>
    </p:spTree>
    <p:extLst>
      <p:ext uri="{BB962C8B-B14F-4D97-AF65-F5344CB8AC3E}">
        <p14:creationId xmlns:p14="http://schemas.microsoft.com/office/powerpoint/2010/main" val="10982294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Dual Password Support</a:t>
            </a:r>
          </a:p>
        </p:txBody>
      </p:sp>
      <p:sp>
        <p:nvSpPr>
          <p:cNvPr id="3" name="Content Placeholder 2"/>
          <p:cNvSpPr>
            <a:spLocks noGrp="1"/>
          </p:cNvSpPr>
          <p:nvPr>
            <p:ph idx="1"/>
          </p:nvPr>
        </p:nvSpPr>
        <p:spPr>
          <a:xfrm>
            <a:off x="457200" y="1295400"/>
            <a:ext cx="8229600" cy="5257800"/>
          </a:xfrm>
        </p:spPr>
        <p:txBody>
          <a:bodyPr>
            <a:normAutofit lnSpcReduction="10000"/>
          </a:bodyPr>
          <a:lstStyle/>
          <a:p>
            <a:pPr algn="just" fontAlgn="base"/>
            <a:r>
              <a:rPr lang="en-US" sz="2800" dirty="0">
                <a:latin typeface="Times New Roman" pitchFamily="18" charset="0"/>
                <a:cs typeface="Times New Roman" pitchFamily="18" charset="0"/>
              </a:rPr>
              <a:t>Consider how a credential change must be performed in the preceding type of scenario when an account is permitted only a single password. </a:t>
            </a:r>
          </a:p>
          <a:p>
            <a:pPr algn="just" fontAlgn="base"/>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In this case, there must be close cooperation in the timing of when the account password change is made and propagated throughout all servers, and when all applications that use the account are updated to use the new password. </a:t>
            </a:r>
          </a:p>
          <a:p>
            <a:pPr algn="just" fontAlgn="base"/>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This process may involve downtime during which servers or applications are unavailable.</a:t>
            </a:r>
          </a:p>
        </p:txBody>
      </p:sp>
    </p:spTree>
    <p:extLst>
      <p:ext uri="{BB962C8B-B14F-4D97-AF65-F5344CB8AC3E}">
        <p14:creationId xmlns:p14="http://schemas.microsoft.com/office/powerpoint/2010/main" val="1948578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Expiration Policy</a:t>
            </a:r>
          </a:p>
        </p:txBody>
      </p:sp>
      <p:sp>
        <p:nvSpPr>
          <p:cNvPr id="3" name="Content Placeholder 2"/>
          <p:cNvSpPr>
            <a:spLocks noGrp="1"/>
          </p:cNvSpPr>
          <p:nvPr>
            <p:ph idx="1"/>
          </p:nvPr>
        </p:nvSpPr>
        <p:spPr>
          <a:xfrm>
            <a:off x="457200" y="1295400"/>
            <a:ext cx="8229600" cy="5257800"/>
          </a:xfrm>
        </p:spPr>
        <p:txBody>
          <a:bodyPr>
            <a:normAutofit/>
          </a:bodyPr>
          <a:lstStyle/>
          <a:p>
            <a:pPr marL="0" indent="0" algn="just" fontAlgn="base">
              <a:buNone/>
            </a:pPr>
            <a:r>
              <a:rPr lang="en-US" sz="2800" dirty="0">
                <a:latin typeface="Times New Roman" pitchFamily="18" charset="0"/>
                <a:cs typeface="Times New Roman" pitchFamily="18" charset="0"/>
              </a:rPr>
              <a:t>MySQL enables database </a:t>
            </a:r>
            <a:r>
              <a:rPr lang="en-US" sz="2800" b="1" u="sng" dirty="0">
                <a:solidFill>
                  <a:schemeClr val="tx2">
                    <a:lumMod val="75000"/>
                  </a:schemeClr>
                </a:solidFill>
                <a:latin typeface="Times New Roman" pitchFamily="18" charset="0"/>
                <a:cs typeface="Times New Roman" pitchFamily="18" charset="0"/>
              </a:rPr>
              <a:t>administrators</a:t>
            </a:r>
            <a:r>
              <a:rPr lang="en-US" sz="2800" dirty="0">
                <a:latin typeface="Times New Roman" pitchFamily="18" charset="0"/>
                <a:cs typeface="Times New Roman" pitchFamily="18" charset="0"/>
              </a:rPr>
              <a:t> to expire account passwords:</a:t>
            </a:r>
          </a:p>
          <a:p>
            <a:pPr lvl="1" indent="-342900" algn="just" fontAlgn="base">
              <a:buFontTx/>
              <a:buChar char="-"/>
            </a:pPr>
            <a:r>
              <a:rPr lang="en-US" sz="2400" dirty="0">
                <a:latin typeface="Times New Roman" pitchFamily="18" charset="0"/>
                <a:cs typeface="Times New Roman" pitchFamily="18" charset="0"/>
              </a:rPr>
              <a:t>manually, </a:t>
            </a:r>
          </a:p>
          <a:p>
            <a:pPr lvl="1" indent="-342900" algn="just" fontAlgn="base">
              <a:buFontTx/>
              <a:buChar char="-"/>
            </a:pPr>
            <a:r>
              <a:rPr lang="en-US" sz="2400" dirty="0">
                <a:latin typeface="Times New Roman" pitchFamily="18" charset="0"/>
                <a:cs typeface="Times New Roman" pitchFamily="18" charset="0"/>
              </a:rPr>
              <a:t>establish a policy for automatic password expiration. </a:t>
            </a:r>
          </a:p>
          <a:p>
            <a:pPr marL="0" indent="0" algn="just" fontAlgn="base">
              <a:buNone/>
            </a:pPr>
            <a:endParaRPr lang="en-US" sz="2800" dirty="0">
              <a:latin typeface="Times New Roman" pitchFamily="18" charset="0"/>
              <a:cs typeface="Times New Roman" pitchFamily="18" charset="0"/>
            </a:endParaRPr>
          </a:p>
          <a:p>
            <a:pPr marL="0" indent="0" algn="just" fontAlgn="base">
              <a:buNone/>
            </a:pPr>
            <a:r>
              <a:rPr lang="en-US" sz="2800" dirty="0">
                <a:latin typeface="Times New Roman" pitchFamily="18" charset="0"/>
                <a:cs typeface="Times New Roman" pitchFamily="18" charset="0"/>
              </a:rPr>
              <a:t>Expiration policy can be established globally,</a:t>
            </a:r>
          </a:p>
          <a:p>
            <a:pPr lvl="1" indent="-342900" algn="just" fontAlgn="base"/>
            <a:r>
              <a:rPr lang="en-US" sz="2400" dirty="0">
                <a:latin typeface="Times New Roman" pitchFamily="18" charset="0"/>
                <a:cs typeface="Times New Roman" pitchFamily="18" charset="0"/>
              </a:rPr>
              <a:t>Individual accounts can be set to either </a:t>
            </a:r>
            <a:r>
              <a:rPr lang="en-US" sz="2400" b="1" u="sng" dirty="0">
                <a:latin typeface="Times New Roman" pitchFamily="18" charset="0"/>
                <a:cs typeface="Times New Roman" pitchFamily="18" charset="0"/>
              </a:rPr>
              <a:t>defer</a:t>
            </a:r>
            <a:r>
              <a:rPr lang="en-US" sz="2400" dirty="0">
                <a:latin typeface="Times New Roman" pitchFamily="18" charset="0"/>
                <a:cs typeface="Times New Roman" pitchFamily="18" charset="0"/>
              </a:rPr>
              <a:t> to the global policy or </a:t>
            </a:r>
            <a:r>
              <a:rPr lang="en-US" sz="2400" b="1" u="sng" dirty="0">
                <a:latin typeface="Times New Roman" pitchFamily="18" charset="0"/>
                <a:cs typeface="Times New Roman" pitchFamily="18" charset="0"/>
              </a:rPr>
              <a:t>override</a:t>
            </a:r>
            <a:r>
              <a:rPr lang="en-US" sz="2400" dirty="0">
                <a:latin typeface="Times New Roman" pitchFamily="18" charset="0"/>
                <a:cs typeface="Times New Roman" pitchFamily="18" charset="0"/>
              </a:rPr>
              <a:t> the global policy with specific per-account behavior.</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4704592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Dual Password Support</a:t>
            </a:r>
          </a:p>
        </p:txBody>
      </p:sp>
      <p:sp>
        <p:nvSpPr>
          <p:cNvPr id="3" name="Content Placeholder 2"/>
          <p:cNvSpPr>
            <a:spLocks noGrp="1"/>
          </p:cNvSpPr>
          <p:nvPr>
            <p:ph idx="1"/>
          </p:nvPr>
        </p:nvSpPr>
        <p:spPr>
          <a:xfrm>
            <a:off x="457200" y="1295400"/>
            <a:ext cx="8229600" cy="5257800"/>
          </a:xfrm>
        </p:spPr>
        <p:txBody>
          <a:bodyPr>
            <a:normAutofit lnSpcReduction="10000"/>
          </a:bodyPr>
          <a:lstStyle/>
          <a:p>
            <a:pPr algn="just" fontAlgn="base"/>
            <a:r>
              <a:rPr lang="en-US" sz="2800" dirty="0">
                <a:latin typeface="Times New Roman" pitchFamily="18" charset="0"/>
                <a:cs typeface="Times New Roman" pitchFamily="18" charset="0"/>
              </a:rPr>
              <a:t>With dual passwords, credential changes can be made more easily, in phases, without requiring close cooperation, and without downtime.</a:t>
            </a:r>
          </a:p>
          <a:p>
            <a:pPr algn="just" fontAlgn="base"/>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For each affected account, establish a new primary password on the servers, retaining the current password as the secondary password. This enables servers to recognize either the primary or secondary password for each account, while applications can continue to connect to the servers using the same password as previously (which is now the secondary password).</a:t>
            </a:r>
          </a:p>
          <a:p>
            <a:pPr algn="just" fontAlgn="base"/>
            <a:endParaRPr lang="en-US" sz="2800" dirty="0">
              <a:latin typeface="Times New Roman" pitchFamily="18" charset="0"/>
              <a:cs typeface="Times New Roman" pitchFamily="18" charset="0"/>
            </a:endParaRP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44349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21776-E029-460D-9804-05172CA66EBB}"/>
              </a:ext>
            </a:extLst>
          </p:cNvPr>
          <p:cNvSpPr>
            <a:spLocks noGrp="1"/>
          </p:cNvSpPr>
          <p:nvPr>
            <p:ph type="title"/>
          </p:nvPr>
        </p:nvSpPr>
        <p:spPr/>
        <p:txBody>
          <a:bodyPr/>
          <a:lstStyle/>
          <a:p>
            <a:r>
              <a:rPr lang="en-US" dirty="0">
                <a:latin typeface="Times New Roman" pitchFamily="18" charset="0"/>
                <a:cs typeface="Times New Roman" pitchFamily="18" charset="0"/>
              </a:rPr>
              <a:t>Dual Password Support</a:t>
            </a:r>
            <a:endParaRPr lang="en-US" dirty="0"/>
          </a:p>
        </p:txBody>
      </p:sp>
      <p:sp>
        <p:nvSpPr>
          <p:cNvPr id="3" name="Content Placeholder 2">
            <a:extLst>
              <a:ext uri="{FF2B5EF4-FFF2-40B4-BE49-F238E27FC236}">
                <a16:creationId xmlns:a16="http://schemas.microsoft.com/office/drawing/2014/main" id="{618B2B63-4DE4-4080-953E-8CAB0F4AE51A}"/>
              </a:ext>
            </a:extLst>
          </p:cNvPr>
          <p:cNvSpPr>
            <a:spLocks noGrp="1"/>
          </p:cNvSpPr>
          <p:nvPr>
            <p:ph idx="1"/>
          </p:nvPr>
        </p:nvSpPr>
        <p:spPr>
          <a:xfrm>
            <a:off x="457200" y="1600200"/>
            <a:ext cx="8229600" cy="4983162"/>
          </a:xfrm>
        </p:spPr>
        <p:txBody>
          <a:bodyPr>
            <a:normAutofit fontScale="85000" lnSpcReduction="10000"/>
          </a:bodyPr>
          <a:lstStyle/>
          <a:p>
            <a:pPr algn="just" fontAlgn="base"/>
            <a:r>
              <a:rPr lang="en-US" dirty="0">
                <a:latin typeface="Times New Roman" pitchFamily="18" charset="0"/>
                <a:cs typeface="Times New Roman" pitchFamily="18" charset="0"/>
              </a:rPr>
              <a:t>After the password change has propagated to all servers, modify applications that use any affected account to connect using the account primary password.</a:t>
            </a:r>
          </a:p>
          <a:p>
            <a:pPr marL="0" indent="0" algn="just" fontAlgn="base">
              <a:buNone/>
            </a:pPr>
            <a:endParaRPr lang="en-US" dirty="0">
              <a:latin typeface="Times New Roman" pitchFamily="18" charset="0"/>
              <a:cs typeface="Times New Roman" pitchFamily="18" charset="0"/>
            </a:endParaRPr>
          </a:p>
          <a:p>
            <a:pPr algn="just" fontAlgn="base"/>
            <a:r>
              <a:rPr lang="en-US" dirty="0">
                <a:latin typeface="Times New Roman" pitchFamily="18" charset="0"/>
                <a:cs typeface="Times New Roman" pitchFamily="18" charset="0"/>
              </a:rPr>
              <a:t>After all applications have been migrated from the secondary passwords to the primary passwords, the secondary passwords are no longer needed and can be discarded. </a:t>
            </a:r>
          </a:p>
          <a:p>
            <a:pPr algn="just" fontAlgn="base"/>
            <a:endParaRPr lang="en-US" dirty="0">
              <a:latin typeface="Times New Roman" pitchFamily="18" charset="0"/>
              <a:cs typeface="Times New Roman" pitchFamily="18" charset="0"/>
            </a:endParaRPr>
          </a:p>
          <a:p>
            <a:pPr algn="just" fontAlgn="base"/>
            <a:r>
              <a:rPr lang="en-US" dirty="0">
                <a:latin typeface="Times New Roman" pitchFamily="18" charset="0"/>
                <a:cs typeface="Times New Roman" pitchFamily="18" charset="0"/>
              </a:rPr>
              <a:t>After this change has propagated to all servers, only the primary password for each account can be used to connect. The credential change is now complete.</a:t>
            </a:r>
          </a:p>
          <a:p>
            <a:endParaRPr lang="en-US" dirty="0"/>
          </a:p>
        </p:txBody>
      </p:sp>
    </p:spTree>
    <p:extLst>
      <p:ext uri="{BB962C8B-B14F-4D97-AF65-F5344CB8AC3E}">
        <p14:creationId xmlns:p14="http://schemas.microsoft.com/office/powerpoint/2010/main" val="7230736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Dual Password Support</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MySQL implements dual-password capability with syntax that saves and discards secondary passwords:</a:t>
            </a:r>
          </a:p>
          <a:p>
            <a:pPr marL="0" indent="0" algn="just" fontAlgn="base">
              <a:buNone/>
            </a:pPr>
            <a:endParaRPr lang="en-US" sz="2800" dirty="0">
              <a:latin typeface="Times New Roman" pitchFamily="18" charset="0"/>
              <a:cs typeface="Times New Roman" pitchFamily="18" charset="0"/>
            </a:endParaRPr>
          </a:p>
          <a:p>
            <a:pPr lvl="1" indent="-342900" algn="just" fontAlgn="base"/>
            <a:r>
              <a:rPr lang="en-US" sz="2400" dirty="0">
                <a:solidFill>
                  <a:schemeClr val="accent1">
                    <a:lumMod val="75000"/>
                  </a:schemeClr>
                </a:solidFill>
                <a:latin typeface="Times New Roman" pitchFamily="18" charset="0"/>
                <a:cs typeface="Times New Roman" pitchFamily="18" charset="0"/>
              </a:rPr>
              <a:t>The RETAIN CURRENT PASSWORD clause for the ALTER USER</a:t>
            </a:r>
          </a:p>
          <a:p>
            <a:pPr lvl="1" indent="-342900" algn="just" fontAlgn="base"/>
            <a:r>
              <a:rPr lang="en-US" sz="2400" dirty="0">
                <a:solidFill>
                  <a:schemeClr val="accent1">
                    <a:lumMod val="75000"/>
                  </a:schemeClr>
                </a:solidFill>
                <a:latin typeface="Times New Roman" pitchFamily="18" charset="0"/>
                <a:cs typeface="Times New Roman" pitchFamily="18" charset="0"/>
              </a:rPr>
              <a:t> and SET PASSWORD statements saves an account current password as its secondary password when you assign a new primary password.</a:t>
            </a:r>
          </a:p>
          <a:p>
            <a:pPr lvl="1" indent="-342900" algn="just" fontAlgn="base"/>
            <a:r>
              <a:rPr lang="en-US" sz="2800" dirty="0">
                <a:solidFill>
                  <a:schemeClr val="accent1">
                    <a:lumMod val="75000"/>
                  </a:schemeClr>
                </a:solidFill>
                <a:latin typeface="Times New Roman" pitchFamily="18" charset="0"/>
                <a:cs typeface="Times New Roman" pitchFamily="18" charset="0"/>
              </a:rPr>
              <a:t>The DISCARD OLD PASSWORD clause for ALTER USER discards an account secondary password, leaving only the primary password.</a:t>
            </a:r>
          </a:p>
          <a:p>
            <a:pPr marL="0" indent="0" algn="just" fontAlgn="base">
              <a:buNone/>
            </a:pPr>
            <a:endParaRPr lang="en-US" sz="2800" dirty="0">
              <a:solidFill>
                <a:schemeClr val="accent1">
                  <a:lumMod val="75000"/>
                </a:schemeClr>
              </a:solidFill>
              <a:latin typeface="Times New Roman" pitchFamily="18" charset="0"/>
              <a:cs typeface="Times New Roman" pitchFamily="18" charset="0"/>
            </a:endParaRP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525509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1ED23-BBA5-4403-A7DD-141A2189E1F2}"/>
              </a:ext>
            </a:extLst>
          </p:cNvPr>
          <p:cNvSpPr>
            <a:spLocks noGrp="1"/>
          </p:cNvSpPr>
          <p:nvPr>
            <p:ph type="title"/>
          </p:nvPr>
        </p:nvSpPr>
        <p:spPr/>
        <p:txBody>
          <a:bodyPr/>
          <a:lstStyle/>
          <a:p>
            <a:r>
              <a:rPr lang="en-US" dirty="0">
                <a:latin typeface="Times New Roman" pitchFamily="18" charset="0"/>
                <a:cs typeface="Times New Roman" pitchFamily="18" charset="0"/>
              </a:rPr>
              <a:t>Dual Password Support</a:t>
            </a:r>
            <a:endParaRPr lang="en-US" dirty="0"/>
          </a:p>
        </p:txBody>
      </p:sp>
      <p:sp>
        <p:nvSpPr>
          <p:cNvPr id="3" name="Content Placeholder 2">
            <a:extLst>
              <a:ext uri="{FF2B5EF4-FFF2-40B4-BE49-F238E27FC236}">
                <a16:creationId xmlns:a16="http://schemas.microsoft.com/office/drawing/2014/main" id="{034B71B0-A963-48AF-BE72-2D27C3BB978A}"/>
              </a:ext>
            </a:extLst>
          </p:cNvPr>
          <p:cNvSpPr>
            <a:spLocks noGrp="1"/>
          </p:cNvSpPr>
          <p:nvPr>
            <p:ph idx="1"/>
          </p:nvPr>
        </p:nvSpPr>
        <p:spPr/>
        <p:txBody>
          <a:bodyPr>
            <a:normAutofit/>
          </a:bodyPr>
          <a:lstStyle/>
          <a:p>
            <a:pPr algn="just" fontAlgn="base"/>
            <a:r>
              <a:rPr lang="en-US" dirty="0">
                <a:latin typeface="Times New Roman" pitchFamily="18" charset="0"/>
                <a:cs typeface="Times New Roman" pitchFamily="18" charset="0"/>
              </a:rPr>
              <a:t>Example</a:t>
            </a:r>
          </a:p>
          <a:p>
            <a:pPr lvl="1" algn="just" fontAlgn="base"/>
            <a:r>
              <a:rPr lang="en-US" dirty="0">
                <a:latin typeface="Times New Roman" pitchFamily="18" charset="0"/>
                <a:cs typeface="Times New Roman" pitchFamily="18" charset="0"/>
              </a:rPr>
              <a:t>Suppose that, for the previously described credential-change scenario, an account named ‘</a:t>
            </a:r>
            <a:r>
              <a:rPr lang="en-US" dirty="0" err="1">
                <a:latin typeface="Times New Roman" pitchFamily="18" charset="0"/>
                <a:cs typeface="Times New Roman" pitchFamily="18" charset="0"/>
              </a:rPr>
              <a:t>kinan</a:t>
            </a:r>
            <a:r>
              <a:rPr lang="en-US" dirty="0">
                <a:latin typeface="Times New Roman" pitchFamily="18" charset="0"/>
                <a:cs typeface="Times New Roman" pitchFamily="18" charset="0"/>
              </a:rPr>
              <a:t>'@‘localhost' is used by applications to connect to servers, and that the account password is to be changed from '</a:t>
            </a:r>
            <a:r>
              <a:rPr lang="en-US" dirty="0" err="1">
                <a:latin typeface="Times New Roman" pitchFamily="18" charset="0"/>
                <a:cs typeface="Times New Roman" pitchFamily="18" charset="0"/>
              </a:rPr>
              <a:t>password_a</a:t>
            </a:r>
            <a:r>
              <a:rPr lang="en-US" dirty="0">
                <a:latin typeface="Times New Roman" pitchFamily="18" charset="0"/>
                <a:cs typeface="Times New Roman" pitchFamily="18" charset="0"/>
              </a:rPr>
              <a:t>' to '</a:t>
            </a:r>
            <a:r>
              <a:rPr lang="en-US" dirty="0" err="1">
                <a:latin typeface="Times New Roman" pitchFamily="18" charset="0"/>
                <a:cs typeface="Times New Roman" pitchFamily="18" charset="0"/>
              </a:rPr>
              <a:t>password_b</a:t>
            </a:r>
            <a:r>
              <a:rPr lang="en-US" dirty="0">
                <a:latin typeface="Times New Roman" pitchFamily="18" charset="0"/>
                <a:cs typeface="Times New Roman" pitchFamily="18" charset="0"/>
              </a:rPr>
              <a:t>'.</a:t>
            </a:r>
          </a:p>
          <a:p>
            <a:pPr marL="400050" lvl="1" indent="0" algn="just" fontAlgn="base">
              <a:buNone/>
            </a:pPr>
            <a:endParaRPr lang="en-US"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35687856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Dual Password Support</a:t>
            </a:r>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pPr algn="just" fontAlgn="base"/>
            <a:r>
              <a:rPr lang="en-US" sz="2800" dirty="0">
                <a:latin typeface="Times New Roman" pitchFamily="18" charset="0"/>
                <a:cs typeface="Times New Roman" pitchFamily="18" charset="0"/>
              </a:rPr>
              <a:t>On each server that is not a replica, establish '</a:t>
            </a:r>
            <a:r>
              <a:rPr lang="en-US" sz="2800" dirty="0" err="1">
                <a:latin typeface="Times New Roman" pitchFamily="18" charset="0"/>
                <a:cs typeface="Times New Roman" pitchFamily="18" charset="0"/>
              </a:rPr>
              <a:t>password_b</a:t>
            </a:r>
            <a:r>
              <a:rPr lang="en-US" sz="2800" dirty="0">
                <a:latin typeface="Times New Roman" pitchFamily="18" charset="0"/>
                <a:cs typeface="Times New Roman" pitchFamily="18" charset="0"/>
              </a:rPr>
              <a:t>' as the new appuser1 primary password, retaining the current password as the secondary password:</a:t>
            </a:r>
          </a:p>
          <a:p>
            <a:pPr marL="0" indent="0" algn="just" fontAlgn="base">
              <a:buNone/>
            </a:pPr>
            <a:endParaRPr lang="en-US" sz="2800" dirty="0">
              <a:latin typeface="Times New Roman" pitchFamily="18" charset="0"/>
              <a:cs typeface="Times New Roman" pitchFamily="18" charset="0"/>
            </a:endParaRPr>
          </a:p>
          <a:p>
            <a:pPr marL="400050" lvl="1" indent="0" algn="ctr" fontAlgn="base">
              <a:buNone/>
            </a:pPr>
            <a:r>
              <a:rPr lang="en-US" sz="2400" dirty="0">
                <a:solidFill>
                  <a:schemeClr val="accent1">
                    <a:lumMod val="75000"/>
                  </a:schemeClr>
                </a:solidFill>
                <a:latin typeface="Times New Roman" pitchFamily="18" charset="0"/>
                <a:cs typeface="Times New Roman" pitchFamily="18" charset="0"/>
              </a:rPr>
              <a:t>ALTER USER ‘</a:t>
            </a:r>
            <a:r>
              <a:rPr lang="en-US" sz="2400" dirty="0" err="1">
                <a:solidFill>
                  <a:schemeClr val="accent1">
                    <a:lumMod val="75000"/>
                  </a:schemeClr>
                </a:solidFill>
                <a:latin typeface="Times New Roman" pitchFamily="18" charset="0"/>
                <a:cs typeface="Times New Roman" pitchFamily="18" charset="0"/>
              </a:rPr>
              <a:t>kinan</a:t>
            </a:r>
            <a:r>
              <a:rPr lang="en-US" sz="2400" dirty="0">
                <a:solidFill>
                  <a:schemeClr val="accent1">
                    <a:lumMod val="75000"/>
                  </a:schemeClr>
                </a:solidFill>
                <a:latin typeface="Times New Roman" pitchFamily="18" charset="0"/>
                <a:cs typeface="Times New Roman" pitchFamily="18" charset="0"/>
              </a:rPr>
              <a:t>'@‘localhost’,</a:t>
            </a:r>
          </a:p>
          <a:p>
            <a:pPr marL="400050" lvl="1" indent="0" algn="ctr" fontAlgn="base">
              <a:buNone/>
            </a:pPr>
            <a:r>
              <a:rPr lang="en-US" sz="2400" dirty="0">
                <a:solidFill>
                  <a:schemeClr val="accent1">
                    <a:lumMod val="75000"/>
                  </a:schemeClr>
                </a:solidFill>
                <a:latin typeface="Times New Roman" pitchFamily="18" charset="0"/>
                <a:cs typeface="Times New Roman" pitchFamily="18" charset="0"/>
              </a:rPr>
              <a:t>  IDENTIFIED BY '</a:t>
            </a:r>
            <a:r>
              <a:rPr lang="en-US" sz="2400" dirty="0" err="1">
                <a:solidFill>
                  <a:schemeClr val="accent1">
                    <a:lumMod val="75000"/>
                  </a:schemeClr>
                </a:solidFill>
                <a:latin typeface="Times New Roman" pitchFamily="18" charset="0"/>
                <a:cs typeface="Times New Roman" pitchFamily="18" charset="0"/>
              </a:rPr>
              <a:t>password_b</a:t>
            </a:r>
            <a:r>
              <a:rPr lang="en-US" sz="2400" dirty="0">
                <a:solidFill>
                  <a:schemeClr val="accent1">
                    <a:lumMod val="75000"/>
                  </a:schemeClr>
                </a:solidFill>
                <a:latin typeface="Times New Roman" pitchFamily="18" charset="0"/>
                <a:cs typeface="Times New Roman" pitchFamily="18" charset="0"/>
              </a:rPr>
              <a:t>’,</a:t>
            </a:r>
          </a:p>
          <a:p>
            <a:pPr marL="400050" lvl="1" indent="0" algn="ctr" fontAlgn="base">
              <a:buNone/>
            </a:pPr>
            <a:r>
              <a:rPr lang="en-US" sz="2400" dirty="0">
                <a:solidFill>
                  <a:schemeClr val="accent1">
                    <a:lumMod val="75000"/>
                  </a:schemeClr>
                </a:solidFill>
                <a:latin typeface="Times New Roman" pitchFamily="18" charset="0"/>
                <a:cs typeface="Times New Roman" pitchFamily="18" charset="0"/>
              </a:rPr>
              <a:t>  RETAIN CURRENT PASSWORD;</a:t>
            </a:r>
          </a:p>
          <a:p>
            <a:pPr algn="just" fontAlgn="base"/>
            <a:r>
              <a:rPr lang="en-US" sz="2800" dirty="0">
                <a:latin typeface="Times New Roman" pitchFamily="18" charset="0"/>
                <a:cs typeface="Times New Roman" pitchFamily="18" charset="0"/>
              </a:rPr>
              <a:t>Wait for the password change to replicate throughout the system to all replicas.</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Modify each application that uses the appuser1 account so that it connects to the servers using a password of '</a:t>
            </a:r>
            <a:r>
              <a:rPr lang="en-US" sz="2800" dirty="0" err="1">
                <a:latin typeface="Times New Roman" pitchFamily="18" charset="0"/>
                <a:cs typeface="Times New Roman" pitchFamily="18" charset="0"/>
              </a:rPr>
              <a:t>password_b</a:t>
            </a:r>
            <a:r>
              <a:rPr lang="en-US" sz="2800" dirty="0">
                <a:latin typeface="Times New Roman" pitchFamily="18" charset="0"/>
                <a:cs typeface="Times New Roman" pitchFamily="18" charset="0"/>
              </a:rPr>
              <a:t>' rather than '</a:t>
            </a:r>
            <a:r>
              <a:rPr lang="en-US" sz="2800" dirty="0" err="1">
                <a:latin typeface="Times New Roman" pitchFamily="18" charset="0"/>
                <a:cs typeface="Times New Roman" pitchFamily="18" charset="0"/>
              </a:rPr>
              <a:t>password_a</a:t>
            </a:r>
            <a:r>
              <a:rPr lang="en-US" sz="2800" dirty="0">
                <a:latin typeface="Times New Roman" pitchFamily="18" charset="0"/>
                <a:cs typeface="Times New Roman" pitchFamily="18" charset="0"/>
              </a:rPr>
              <a:t>'.</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9118015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1AD69-025C-4E89-AD87-AF1F807196C2}"/>
              </a:ext>
            </a:extLst>
          </p:cNvPr>
          <p:cNvSpPr>
            <a:spLocks noGrp="1"/>
          </p:cNvSpPr>
          <p:nvPr>
            <p:ph type="title"/>
          </p:nvPr>
        </p:nvSpPr>
        <p:spPr/>
        <p:txBody>
          <a:bodyPr/>
          <a:lstStyle/>
          <a:p>
            <a:r>
              <a:rPr lang="en-US" dirty="0">
                <a:latin typeface="Times New Roman" pitchFamily="18" charset="0"/>
                <a:cs typeface="Times New Roman" pitchFamily="18" charset="0"/>
              </a:rPr>
              <a:t>Dual Password Support</a:t>
            </a:r>
            <a:endParaRPr lang="en-US" dirty="0"/>
          </a:p>
        </p:txBody>
      </p:sp>
      <p:sp>
        <p:nvSpPr>
          <p:cNvPr id="3" name="Content Placeholder 2">
            <a:extLst>
              <a:ext uri="{FF2B5EF4-FFF2-40B4-BE49-F238E27FC236}">
                <a16:creationId xmlns:a16="http://schemas.microsoft.com/office/drawing/2014/main" id="{B336B8F8-5AEC-4BC5-9549-DF2B8A67D23C}"/>
              </a:ext>
            </a:extLst>
          </p:cNvPr>
          <p:cNvSpPr>
            <a:spLocks noGrp="1"/>
          </p:cNvSpPr>
          <p:nvPr>
            <p:ph idx="1"/>
          </p:nvPr>
        </p:nvSpPr>
        <p:spPr/>
        <p:txBody>
          <a:bodyPr>
            <a:normAutofit fontScale="92500"/>
          </a:bodyPr>
          <a:lstStyle/>
          <a:p>
            <a:pPr algn="just" fontAlgn="base"/>
            <a:r>
              <a:rPr lang="en-US" dirty="0">
                <a:latin typeface="Times New Roman" pitchFamily="18" charset="0"/>
                <a:cs typeface="Times New Roman" pitchFamily="18" charset="0"/>
              </a:rPr>
              <a:t>At this point, the secondary password is no longer needed. On each server that is not a replica, discard the secondary password:</a:t>
            </a:r>
          </a:p>
          <a:p>
            <a:pPr marL="0" indent="0" algn="just" fontAlgn="base">
              <a:buNone/>
            </a:pPr>
            <a:endParaRPr lang="en-US" dirty="0">
              <a:latin typeface="Times New Roman" pitchFamily="18" charset="0"/>
              <a:cs typeface="Times New Roman" pitchFamily="18" charset="0"/>
            </a:endParaRPr>
          </a:p>
          <a:p>
            <a:pPr marL="800100" lvl="2" indent="0" algn="just" fontAlgn="base">
              <a:buNone/>
            </a:pPr>
            <a:r>
              <a:rPr lang="en-US" dirty="0">
                <a:solidFill>
                  <a:schemeClr val="accent1">
                    <a:lumMod val="75000"/>
                  </a:schemeClr>
                </a:solidFill>
                <a:latin typeface="Times New Roman" pitchFamily="18" charset="0"/>
                <a:cs typeface="Times New Roman" pitchFamily="18" charset="0"/>
              </a:rPr>
              <a:t>ALTER USER ‘</a:t>
            </a:r>
            <a:r>
              <a:rPr lang="en-US" dirty="0" err="1">
                <a:solidFill>
                  <a:schemeClr val="accent1">
                    <a:lumMod val="75000"/>
                  </a:schemeClr>
                </a:solidFill>
                <a:latin typeface="Times New Roman" pitchFamily="18" charset="0"/>
                <a:cs typeface="Times New Roman" pitchFamily="18" charset="0"/>
              </a:rPr>
              <a:t>kinan</a:t>
            </a:r>
            <a:r>
              <a:rPr lang="en-US" dirty="0">
                <a:solidFill>
                  <a:schemeClr val="accent1">
                    <a:lumMod val="75000"/>
                  </a:schemeClr>
                </a:solidFill>
                <a:latin typeface="Times New Roman" pitchFamily="18" charset="0"/>
                <a:cs typeface="Times New Roman" pitchFamily="18" charset="0"/>
              </a:rPr>
              <a:t>'@‘localhost’,</a:t>
            </a:r>
          </a:p>
          <a:p>
            <a:pPr marL="800100" lvl="2" indent="0" algn="just" fontAlgn="base">
              <a:buNone/>
            </a:pPr>
            <a:r>
              <a:rPr lang="en-US" dirty="0">
                <a:solidFill>
                  <a:schemeClr val="accent1">
                    <a:lumMod val="75000"/>
                  </a:schemeClr>
                </a:solidFill>
                <a:latin typeface="Times New Roman" pitchFamily="18" charset="0"/>
                <a:cs typeface="Times New Roman" pitchFamily="18" charset="0"/>
              </a:rPr>
              <a:t>  DISCARD OLD PASSWORD;</a:t>
            </a:r>
          </a:p>
          <a:p>
            <a:pPr marL="0" indent="0" algn="just" fontAlgn="base">
              <a:buNone/>
            </a:pPr>
            <a:endParaRPr lang="en-US" dirty="0">
              <a:latin typeface="Times New Roman" pitchFamily="18" charset="0"/>
              <a:cs typeface="Times New Roman" pitchFamily="18" charset="0"/>
            </a:endParaRPr>
          </a:p>
          <a:p>
            <a:pPr algn="just" fontAlgn="base"/>
            <a:r>
              <a:rPr lang="en-US" dirty="0">
                <a:latin typeface="Times New Roman" pitchFamily="18" charset="0"/>
                <a:cs typeface="Times New Roman" pitchFamily="18" charset="0"/>
              </a:rPr>
              <a:t>After the discard-password change has replicated to all replicas, the credential change is complete.</a:t>
            </a:r>
          </a:p>
          <a:p>
            <a:endParaRPr lang="en-US" dirty="0"/>
          </a:p>
        </p:txBody>
      </p:sp>
    </p:spTree>
    <p:extLst>
      <p:ext uri="{BB962C8B-B14F-4D97-AF65-F5344CB8AC3E}">
        <p14:creationId xmlns:p14="http://schemas.microsoft.com/office/powerpoint/2010/main" val="12614740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Dual Password Support</a:t>
            </a:r>
          </a:p>
        </p:txBody>
      </p:sp>
      <p:sp>
        <p:nvSpPr>
          <p:cNvPr id="3" name="Content Placeholder 2"/>
          <p:cNvSpPr>
            <a:spLocks noGrp="1"/>
          </p:cNvSpPr>
          <p:nvPr>
            <p:ph idx="1"/>
          </p:nvPr>
        </p:nvSpPr>
        <p:spPr>
          <a:xfrm>
            <a:off x="457200" y="1295400"/>
            <a:ext cx="8229600" cy="5257800"/>
          </a:xfrm>
        </p:spPr>
        <p:txBody>
          <a:bodyPr>
            <a:normAutofit fontScale="92500"/>
          </a:bodyPr>
          <a:lstStyle/>
          <a:p>
            <a:pPr algn="just" fontAlgn="base"/>
            <a:r>
              <a:rPr lang="en-US" sz="2800" dirty="0">
                <a:latin typeface="Times New Roman" pitchFamily="18" charset="0"/>
                <a:cs typeface="Times New Roman" pitchFamily="18" charset="0"/>
              </a:rPr>
              <a:t>RETAIN CURRENT PASSWORD retains an account current password as its secondary password, replacing any existing secondary password. The new password becomes the primary password, but clients can use the account to connect to the server using either the primary or secondary password.</a:t>
            </a:r>
          </a:p>
          <a:p>
            <a:pPr marL="800100" lvl="2" indent="0" algn="just" fontAlgn="base">
              <a:buNone/>
            </a:pPr>
            <a:r>
              <a:rPr lang="en-US" sz="2000" dirty="0">
                <a:latin typeface="Times New Roman" pitchFamily="18" charset="0"/>
                <a:cs typeface="Times New Roman" pitchFamily="18" charset="0"/>
              </a:rPr>
              <a:t> (Exception: If the new password specified by the ALTER USER or SET PASSWORD statement is empty, the secondary password becomes empty as well, even if RETAIN CURRENT PASSWORD is given.)</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If you specify RETAIN CURRENT PASSWORD for an account that has an empty primary password, the statement fails.</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0160184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Dual Password Support</a:t>
            </a:r>
          </a:p>
        </p:txBody>
      </p:sp>
      <p:sp>
        <p:nvSpPr>
          <p:cNvPr id="3" name="Content Placeholder 2"/>
          <p:cNvSpPr>
            <a:spLocks noGrp="1"/>
          </p:cNvSpPr>
          <p:nvPr>
            <p:ph idx="1"/>
          </p:nvPr>
        </p:nvSpPr>
        <p:spPr>
          <a:xfrm>
            <a:off x="457200" y="1295400"/>
            <a:ext cx="8229600" cy="5257800"/>
          </a:xfrm>
        </p:spPr>
        <p:txBody>
          <a:bodyPr>
            <a:normAutofit fontScale="85000" lnSpcReduction="10000"/>
          </a:bodyPr>
          <a:lstStyle/>
          <a:p>
            <a:pPr algn="just" fontAlgn="base"/>
            <a:r>
              <a:rPr lang="en-US" sz="2800" dirty="0">
                <a:latin typeface="Times New Roman" pitchFamily="18" charset="0"/>
                <a:cs typeface="Times New Roman" pitchFamily="18" charset="0"/>
              </a:rPr>
              <a:t>If an account has a secondary password and you change its primary password without specifying RETAIN CURRENT PASSWORD, the secondary password remains unchanged.</a:t>
            </a:r>
          </a:p>
          <a:p>
            <a:pPr algn="just" fontAlgn="base"/>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For ALTER USER, if you change the authentication plugin assigned to the account, the secondary password is discarded. If you change the authentication plugin and also specify RETAIN CURRENT PASSWORD, the statement fails.</a:t>
            </a:r>
          </a:p>
          <a:p>
            <a:pPr algn="just" fontAlgn="base"/>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For ALTER USER, DISCARD OLD PASSWORD discards the secondary password, if one exists. The account retains only its primary password, and clients can use the account to connect to the server only with the primary password.</a:t>
            </a:r>
          </a:p>
        </p:txBody>
      </p:sp>
    </p:spTree>
    <p:extLst>
      <p:ext uri="{BB962C8B-B14F-4D97-AF65-F5344CB8AC3E}">
        <p14:creationId xmlns:p14="http://schemas.microsoft.com/office/powerpoint/2010/main" val="26162578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Dual Password Support</a:t>
            </a:r>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marL="0" indent="0" algn="just" fontAlgn="base">
              <a:buNone/>
            </a:pPr>
            <a:r>
              <a:rPr lang="en-US" sz="2800" dirty="0">
                <a:latin typeface="Times New Roman" pitchFamily="18" charset="0"/>
                <a:cs typeface="Times New Roman" pitchFamily="18" charset="0"/>
              </a:rPr>
              <a:t>Statements that modify secondary passwords require these privileges:</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The APPLICATION_PASSWORD_ADMIN privilege is required to use the RETAIN CURRENT PASSWORD or DISCARD OLD PASSWORD clause for ALTER USER and SET PASSWORD statements that apply to your own account. The privilege is required to manipulate your own secondary password because most users require only one password.</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If an account is to be permitted to manipulate secondary passwords for all accounts, it should be granted the CREATE USER privilege rather than APPLICATION_PASSWORD_ADMIN.</a:t>
            </a:r>
          </a:p>
        </p:txBody>
      </p:sp>
    </p:spTree>
    <p:extLst>
      <p:ext uri="{BB962C8B-B14F-4D97-AF65-F5344CB8AC3E}">
        <p14:creationId xmlns:p14="http://schemas.microsoft.com/office/powerpoint/2010/main" val="2596206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Random Password Generation</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The CREATE USER, ALTER USER, and SET PASSWORD statements have the capability of generating random passwords for user accounts, as an alternative to requiring explicit administrator-specified literal passwords. </a:t>
            </a:r>
          </a:p>
          <a:p>
            <a:pPr algn="just" fontAlgn="base"/>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By default, generated random passwords have a length of </a:t>
            </a:r>
            <a:r>
              <a:rPr lang="en-US" sz="2800" dirty="0">
                <a:solidFill>
                  <a:srgbClr val="FF0000"/>
                </a:solidFill>
                <a:latin typeface="Times New Roman" pitchFamily="18" charset="0"/>
                <a:cs typeface="Times New Roman" pitchFamily="18" charset="0"/>
              </a:rPr>
              <a:t>20 characters</a:t>
            </a:r>
            <a:r>
              <a:rPr lang="en-US" sz="2800" dirty="0">
                <a:latin typeface="Times New Roman" pitchFamily="18" charset="0"/>
                <a:cs typeface="Times New Roman" pitchFamily="18" charset="0"/>
              </a:rPr>
              <a:t>. This length is controlled by the </a:t>
            </a:r>
            <a:r>
              <a:rPr lang="en-US" sz="2800" b="1" dirty="0" err="1">
                <a:latin typeface="Times New Roman" pitchFamily="18" charset="0"/>
                <a:cs typeface="Times New Roman" pitchFamily="18" charset="0"/>
              </a:rPr>
              <a:t>generated_random_password_length</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system variable, which has a range from 5 to 255.</a:t>
            </a:r>
          </a:p>
        </p:txBody>
      </p:sp>
    </p:spTree>
    <p:extLst>
      <p:ext uri="{BB962C8B-B14F-4D97-AF65-F5344CB8AC3E}">
        <p14:creationId xmlns:p14="http://schemas.microsoft.com/office/powerpoint/2010/main" val="1687843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F300B-98FE-4BC4-BF68-FA0C6D1EF00C}"/>
              </a:ext>
            </a:extLst>
          </p:cNvPr>
          <p:cNvSpPr>
            <a:spLocks noGrp="1"/>
          </p:cNvSpPr>
          <p:nvPr>
            <p:ph idx="1"/>
          </p:nvPr>
        </p:nvSpPr>
        <p:spPr/>
        <p:txBody>
          <a:bodyPr/>
          <a:lstStyle/>
          <a:p>
            <a:pPr algn="just" fontAlgn="base"/>
            <a:r>
              <a:rPr lang="en-US" dirty="0">
                <a:latin typeface="Times New Roman" pitchFamily="18" charset="0"/>
                <a:cs typeface="Times New Roman" pitchFamily="18" charset="0"/>
              </a:rPr>
              <a:t>To expire an account password manually, use the </a:t>
            </a:r>
            <a:r>
              <a:rPr lang="en-US" b="1" dirty="0">
                <a:latin typeface="Times New Roman" pitchFamily="18" charset="0"/>
                <a:cs typeface="Times New Roman" pitchFamily="18" charset="0"/>
              </a:rPr>
              <a:t>ALTER USER</a:t>
            </a:r>
            <a:r>
              <a:rPr lang="en-US" dirty="0">
                <a:latin typeface="Times New Roman" pitchFamily="18" charset="0"/>
                <a:cs typeface="Times New Roman" pitchFamily="18" charset="0"/>
              </a:rPr>
              <a:t> statement:</a:t>
            </a:r>
          </a:p>
          <a:p>
            <a:pPr algn="just" fontAlgn="base"/>
            <a:endParaRPr lang="en-US" dirty="0">
              <a:latin typeface="Times New Roman" pitchFamily="18" charset="0"/>
              <a:cs typeface="Times New Roman" pitchFamily="18" charset="0"/>
            </a:endParaRPr>
          </a:p>
          <a:p>
            <a:pPr marL="800100" lvl="2" indent="0" algn="just" fontAlgn="base">
              <a:buNone/>
            </a:pPr>
            <a:r>
              <a:rPr lang="en-US" dirty="0">
                <a:solidFill>
                  <a:schemeClr val="accent1">
                    <a:lumMod val="75000"/>
                  </a:schemeClr>
                </a:solidFill>
                <a:latin typeface="Times New Roman" pitchFamily="18" charset="0"/>
                <a:cs typeface="Times New Roman" pitchFamily="18" charset="0"/>
              </a:rPr>
              <a:t>ALTER USER ‘</a:t>
            </a:r>
            <a:r>
              <a:rPr lang="en-US" dirty="0" err="1">
                <a:solidFill>
                  <a:schemeClr val="accent1">
                    <a:lumMod val="75000"/>
                  </a:schemeClr>
                </a:solidFill>
                <a:latin typeface="Times New Roman" pitchFamily="18" charset="0"/>
                <a:cs typeface="Times New Roman" pitchFamily="18" charset="0"/>
              </a:rPr>
              <a:t>Kinan</a:t>
            </a:r>
            <a:r>
              <a:rPr lang="en-US" dirty="0">
                <a:solidFill>
                  <a:schemeClr val="accent1">
                    <a:lumMod val="75000"/>
                  </a:schemeClr>
                </a:solidFill>
                <a:latin typeface="Times New Roman" pitchFamily="18" charset="0"/>
                <a:cs typeface="Times New Roman" pitchFamily="18" charset="0"/>
              </a:rPr>
              <a:t>'@'localhost' PASSWORD EXPIRE;</a:t>
            </a:r>
          </a:p>
          <a:p>
            <a:pPr marL="400050" lvl="1" indent="0" algn="just" fontAlgn="base">
              <a:buNone/>
            </a:pPr>
            <a:endParaRPr lang="en-US" dirty="0">
              <a:solidFill>
                <a:schemeClr val="accent1">
                  <a:lumMod val="75000"/>
                </a:schemeClr>
              </a:solidFill>
              <a:latin typeface="Times New Roman" pitchFamily="18" charset="0"/>
              <a:cs typeface="Times New Roman" pitchFamily="18" charset="0"/>
            </a:endParaRPr>
          </a:p>
          <a:p>
            <a:pPr algn="just" fontAlgn="base"/>
            <a:r>
              <a:rPr lang="en-US" dirty="0">
                <a:latin typeface="Times New Roman" pitchFamily="18" charset="0"/>
                <a:cs typeface="Times New Roman" pitchFamily="18" charset="0"/>
              </a:rPr>
              <a:t>This operation marks the password expired in the corresponding row in the </a:t>
            </a:r>
            <a:r>
              <a:rPr lang="en-US" dirty="0" err="1">
                <a:latin typeface="Times New Roman" pitchFamily="18" charset="0"/>
                <a:cs typeface="Times New Roman" pitchFamily="18" charset="0"/>
              </a:rPr>
              <a:t>mysql.user</a:t>
            </a:r>
            <a:r>
              <a:rPr lang="en-US" dirty="0">
                <a:latin typeface="Times New Roman" pitchFamily="18" charset="0"/>
                <a:cs typeface="Times New Roman" pitchFamily="18" charset="0"/>
              </a:rPr>
              <a:t> system table.</a:t>
            </a:r>
          </a:p>
          <a:p>
            <a:pPr marL="0" indent="0" algn="just" fontAlgn="base">
              <a:buNone/>
            </a:pPr>
            <a:endParaRPr lang="en-US" dirty="0">
              <a:solidFill>
                <a:schemeClr val="accent1">
                  <a:lumMod val="75000"/>
                </a:schemeClr>
              </a:solidFill>
              <a:latin typeface="Times New Roman" pitchFamily="18" charset="0"/>
              <a:cs typeface="Times New Roman" pitchFamily="18" charset="0"/>
            </a:endParaRPr>
          </a:p>
          <a:p>
            <a:endParaRPr lang="en-US" dirty="0"/>
          </a:p>
        </p:txBody>
      </p:sp>
      <p:sp>
        <p:nvSpPr>
          <p:cNvPr id="4" name="Title 1">
            <a:extLst>
              <a:ext uri="{FF2B5EF4-FFF2-40B4-BE49-F238E27FC236}">
                <a16:creationId xmlns:a16="http://schemas.microsoft.com/office/drawing/2014/main" id="{78B06480-9F13-403C-A7A6-2A31D8F7BB4D}"/>
              </a:ext>
            </a:extLst>
          </p:cNvPr>
          <p:cNvSpPr>
            <a:spLocks noGrp="1"/>
          </p:cNvSpPr>
          <p:nvPr>
            <p:ph type="title"/>
          </p:nvPr>
        </p:nvSpPr>
        <p:spPr>
          <a:xfrm>
            <a:off x="457200" y="274638"/>
            <a:ext cx="8229600" cy="1143000"/>
          </a:xfrm>
        </p:spPr>
        <p:txBody>
          <a:bodyPr>
            <a:normAutofit/>
          </a:bodyPr>
          <a:lstStyle/>
          <a:p>
            <a:r>
              <a:rPr lang="en-US" dirty="0">
                <a:latin typeface="Times New Roman" pitchFamily="18" charset="0"/>
                <a:cs typeface="Times New Roman" pitchFamily="18" charset="0"/>
              </a:rPr>
              <a:t>Password Expiration Policy</a:t>
            </a:r>
          </a:p>
        </p:txBody>
      </p:sp>
    </p:spTree>
    <p:extLst>
      <p:ext uri="{BB962C8B-B14F-4D97-AF65-F5344CB8AC3E}">
        <p14:creationId xmlns:p14="http://schemas.microsoft.com/office/powerpoint/2010/main" val="24776641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Random Password Generation</a:t>
            </a:r>
          </a:p>
        </p:txBody>
      </p:sp>
      <p:sp>
        <p:nvSpPr>
          <p:cNvPr id="3" name="Content Placeholder 2"/>
          <p:cNvSpPr>
            <a:spLocks noGrp="1"/>
          </p:cNvSpPr>
          <p:nvPr>
            <p:ph idx="1"/>
          </p:nvPr>
        </p:nvSpPr>
        <p:spPr>
          <a:xfrm>
            <a:off x="457200" y="1295400"/>
            <a:ext cx="8229600" cy="5257800"/>
          </a:xfrm>
        </p:spPr>
        <p:txBody>
          <a:bodyPr>
            <a:normAutofit lnSpcReduction="10000"/>
          </a:bodyPr>
          <a:lstStyle/>
          <a:p>
            <a:pPr lvl="1" indent="-342900" algn="just" fontAlgn="base"/>
            <a:r>
              <a:rPr lang="en-US" sz="2400" dirty="0">
                <a:solidFill>
                  <a:schemeClr val="accent1">
                    <a:lumMod val="75000"/>
                  </a:schemeClr>
                </a:solidFill>
                <a:latin typeface="Times New Roman" pitchFamily="18" charset="0"/>
                <a:cs typeface="Times New Roman" pitchFamily="18" charset="0"/>
              </a:rPr>
              <a:t>CREATE USER</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 'u1'@'localhost' IDENTIFIED BY RANDOM PASSWORD,</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 'u2'@'%.example.com' IDENTIFIED BY RANDOM PASSWORD,</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 'u3'@'%.org' IDENTIFIED BY RANDOM PASSWORD;</a:t>
            </a:r>
          </a:p>
          <a:p>
            <a:pPr marL="0" indent="0" algn="just" fontAlgn="base">
              <a:buNone/>
            </a:pPr>
            <a:endParaRPr lang="en-US" sz="2800" dirty="0">
              <a:latin typeface="Times New Roman" pitchFamily="18" charset="0"/>
              <a:cs typeface="Times New Roman" pitchFamily="18" charset="0"/>
            </a:endParaRPr>
          </a:p>
          <a:p>
            <a:pPr lvl="1" indent="-342900" algn="just" fontAlgn="base"/>
            <a:r>
              <a:rPr lang="en-US" sz="2400" dirty="0">
                <a:solidFill>
                  <a:schemeClr val="accent1">
                    <a:lumMod val="75000"/>
                  </a:schemeClr>
                </a:solidFill>
                <a:latin typeface="Times New Roman" pitchFamily="18" charset="0"/>
                <a:cs typeface="Times New Roman" pitchFamily="18" charset="0"/>
              </a:rPr>
              <a:t>ALTER USER</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'u1'@'localhost' IDENTIFIED BY RANDOM PASSWORD,</a:t>
            </a:r>
          </a:p>
          <a:p>
            <a:pPr marL="400050" lvl="1" indent="0" algn="just" fontAlgn="base">
              <a:buNone/>
            </a:pPr>
            <a:r>
              <a:rPr lang="en-US" sz="2400" dirty="0">
                <a:solidFill>
                  <a:schemeClr val="accent1">
                    <a:lumMod val="75000"/>
                  </a:schemeClr>
                </a:solidFill>
                <a:latin typeface="Times New Roman" pitchFamily="18" charset="0"/>
                <a:cs typeface="Times New Roman" pitchFamily="18" charset="0"/>
              </a:rPr>
              <a:t>'u2'@'%.example.com' IDENTIFIED BY RANDOM PASSWORD;</a:t>
            </a:r>
          </a:p>
          <a:p>
            <a:pPr marL="0" indent="0" algn="just" fontAlgn="base">
              <a:buNone/>
            </a:pPr>
            <a:endParaRPr lang="en-US" sz="2800" dirty="0">
              <a:latin typeface="Times New Roman" pitchFamily="18" charset="0"/>
              <a:cs typeface="Times New Roman" pitchFamily="18" charset="0"/>
            </a:endParaRPr>
          </a:p>
          <a:p>
            <a:pPr lvl="1" indent="-342900" algn="just" fontAlgn="base"/>
            <a:r>
              <a:rPr lang="en-US" sz="2400" dirty="0">
                <a:solidFill>
                  <a:schemeClr val="accent1">
                    <a:lumMod val="75000"/>
                  </a:schemeClr>
                </a:solidFill>
                <a:latin typeface="Times New Roman" pitchFamily="18" charset="0"/>
                <a:cs typeface="Times New Roman" pitchFamily="18" charset="0"/>
              </a:rPr>
              <a:t>SET PASSWORD FOR 'u3'@'%.org' TO RANDOM;</a:t>
            </a:r>
          </a:p>
        </p:txBody>
      </p:sp>
    </p:spTree>
    <p:extLst>
      <p:ext uri="{BB962C8B-B14F-4D97-AF65-F5344CB8AC3E}">
        <p14:creationId xmlns:p14="http://schemas.microsoft.com/office/powerpoint/2010/main" val="32979920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Failed-Login Tracking and Temporary Account Locking</a:t>
            </a:r>
          </a:p>
        </p:txBody>
      </p:sp>
      <p:sp>
        <p:nvSpPr>
          <p:cNvPr id="3" name="Content Placeholder 2"/>
          <p:cNvSpPr>
            <a:spLocks noGrp="1"/>
          </p:cNvSpPr>
          <p:nvPr>
            <p:ph idx="1"/>
          </p:nvPr>
        </p:nvSpPr>
        <p:spPr>
          <a:xfrm>
            <a:off x="457200" y="1295400"/>
            <a:ext cx="8229600" cy="5257800"/>
          </a:xfrm>
        </p:spPr>
        <p:txBody>
          <a:bodyPr>
            <a:normAutofit fontScale="85000" lnSpcReduction="10000"/>
          </a:bodyPr>
          <a:lstStyle/>
          <a:p>
            <a:pPr algn="just" fontAlgn="base"/>
            <a:r>
              <a:rPr lang="en-US" sz="2800" dirty="0">
                <a:latin typeface="Times New Roman" pitchFamily="18" charset="0"/>
                <a:cs typeface="Times New Roman" pitchFamily="18" charset="0"/>
              </a:rPr>
              <a:t>Administrators can configure user accounts such that too many consecutive login failures cause temporary account locking.</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“Login failure” in this context means failure of the client to provide a correct password during a connection attempt. It does not include failure to connect for reasons such as unknown user or network issues. For accounts that have dual passwords, either account password counts as correct.</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The required number of login failures and the lock time are configurable per account, using the </a:t>
            </a:r>
            <a:r>
              <a:rPr lang="en-US" sz="2800" dirty="0">
                <a:solidFill>
                  <a:schemeClr val="accent1">
                    <a:lumMod val="75000"/>
                  </a:schemeClr>
                </a:solidFill>
                <a:latin typeface="Times New Roman" pitchFamily="18" charset="0"/>
                <a:cs typeface="Times New Roman" pitchFamily="18" charset="0"/>
              </a:rPr>
              <a:t>FAILED_LOGIN_ATTEMPTS </a:t>
            </a:r>
            <a:r>
              <a:rPr lang="en-US" sz="2800" dirty="0">
                <a:latin typeface="Times New Roman" pitchFamily="18" charset="0"/>
                <a:cs typeface="Times New Roman" pitchFamily="18" charset="0"/>
              </a:rPr>
              <a:t>and </a:t>
            </a:r>
            <a:r>
              <a:rPr lang="en-US" sz="2800" dirty="0">
                <a:solidFill>
                  <a:schemeClr val="accent1">
                    <a:lumMod val="75000"/>
                  </a:schemeClr>
                </a:solidFill>
                <a:latin typeface="Times New Roman" pitchFamily="18" charset="0"/>
                <a:cs typeface="Times New Roman" pitchFamily="18" charset="0"/>
              </a:rPr>
              <a:t>PASSWORD_LOCK_TIME </a:t>
            </a:r>
            <a:r>
              <a:rPr lang="en-US" sz="2800" dirty="0">
                <a:latin typeface="Times New Roman" pitchFamily="18" charset="0"/>
                <a:cs typeface="Times New Roman" pitchFamily="18" charset="0"/>
              </a:rPr>
              <a:t>options of the CREATE USER and ALTER USER statements. </a:t>
            </a:r>
          </a:p>
        </p:txBody>
      </p:sp>
    </p:spTree>
    <p:extLst>
      <p:ext uri="{BB962C8B-B14F-4D97-AF65-F5344CB8AC3E}">
        <p14:creationId xmlns:p14="http://schemas.microsoft.com/office/powerpoint/2010/main" val="39738486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a:latin typeface="Times New Roman" pitchFamily="18" charset="0"/>
                <a:cs typeface="Times New Roman" pitchFamily="18" charset="0"/>
              </a:rPr>
              <a:t>Failed-Login Tracking and Temporary Account Locking</a:t>
            </a:r>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pPr lvl="1" indent="-342900" fontAlgn="base"/>
            <a:r>
              <a:rPr lang="en-US" sz="2400" dirty="0">
                <a:solidFill>
                  <a:schemeClr val="accent1">
                    <a:lumMod val="75000"/>
                  </a:schemeClr>
                </a:solidFill>
                <a:latin typeface="Times New Roman" pitchFamily="18" charset="0"/>
                <a:cs typeface="Times New Roman" pitchFamily="18" charset="0"/>
              </a:rPr>
              <a:t>CREATE USER 'u1'@'localhost' IDENTIFIED BY 'password'</a:t>
            </a:r>
          </a:p>
          <a:p>
            <a:pPr marL="400050" lvl="1" indent="0" fontAlgn="base">
              <a:buNone/>
            </a:pPr>
            <a:r>
              <a:rPr lang="en-US" sz="2400" dirty="0">
                <a:solidFill>
                  <a:schemeClr val="accent1">
                    <a:lumMod val="75000"/>
                  </a:schemeClr>
                </a:solidFill>
                <a:latin typeface="Times New Roman" pitchFamily="18" charset="0"/>
                <a:cs typeface="Times New Roman" pitchFamily="18" charset="0"/>
              </a:rPr>
              <a:t>  FAILED_LOGIN_ATTEMPTS 3 PASSWORD_LOCK_TIME 3;</a:t>
            </a:r>
          </a:p>
          <a:p>
            <a:pPr marL="0" indent="0" fontAlgn="base">
              <a:buNone/>
            </a:pPr>
            <a:endParaRPr lang="en-US" sz="2800" dirty="0">
              <a:latin typeface="Times New Roman" pitchFamily="18" charset="0"/>
              <a:cs typeface="Times New Roman" pitchFamily="18" charset="0"/>
            </a:endParaRPr>
          </a:p>
          <a:p>
            <a:pPr lvl="1" indent="-342900" fontAlgn="base"/>
            <a:r>
              <a:rPr lang="en-US" sz="2400" dirty="0">
                <a:solidFill>
                  <a:schemeClr val="accent1">
                    <a:lumMod val="75000"/>
                  </a:schemeClr>
                </a:solidFill>
                <a:latin typeface="Times New Roman" pitchFamily="18" charset="0"/>
                <a:cs typeface="Times New Roman" pitchFamily="18" charset="0"/>
              </a:rPr>
              <a:t>ALTER USER 'u2'@'localhost'</a:t>
            </a:r>
          </a:p>
          <a:p>
            <a:pPr marL="400050" lvl="1" indent="0" fontAlgn="base">
              <a:buNone/>
            </a:pPr>
            <a:r>
              <a:rPr lang="en-US" sz="2400" dirty="0">
                <a:solidFill>
                  <a:schemeClr val="accent1">
                    <a:lumMod val="75000"/>
                  </a:schemeClr>
                </a:solidFill>
                <a:latin typeface="Times New Roman" pitchFamily="18" charset="0"/>
                <a:cs typeface="Times New Roman" pitchFamily="18" charset="0"/>
              </a:rPr>
              <a:t>  FAILED_LOGIN_ATTEMPTS 4 PASSWORD_LOCK_TIME UNBOUNDED;</a:t>
            </a:r>
          </a:p>
          <a:p>
            <a:pPr marL="0" indent="0" fontAlgn="base">
              <a:buNone/>
            </a:pPr>
            <a:r>
              <a:rPr lang="en-US" sz="2800" dirty="0">
                <a:latin typeface="Times New Roman" pitchFamily="18" charset="0"/>
                <a:cs typeface="Times New Roman" pitchFamily="18" charset="0"/>
              </a:rPr>
              <a:t>When too many consecutive login failures occur, the client receives an error that looks like this:</a:t>
            </a:r>
          </a:p>
          <a:p>
            <a:pPr marL="0" indent="0" fontAlgn="base">
              <a:buNone/>
            </a:pPr>
            <a:endParaRPr lang="en-US" sz="2800" dirty="0">
              <a:latin typeface="Times New Roman" pitchFamily="18" charset="0"/>
              <a:cs typeface="Times New Roman" pitchFamily="18" charset="0"/>
            </a:endParaRPr>
          </a:p>
          <a:p>
            <a:pPr marL="0" indent="0" fontAlgn="base">
              <a:buNone/>
            </a:pPr>
            <a:endParaRPr lang="en-US" sz="2800" dirty="0">
              <a:latin typeface="Times New Roman" pitchFamily="18" charset="0"/>
              <a:cs typeface="Times New Roman" pitchFamily="18" charset="0"/>
            </a:endParaRPr>
          </a:p>
          <a:p>
            <a:pPr marL="0" indent="0" fontAlgn="base">
              <a:buNone/>
            </a:pPr>
            <a:r>
              <a:rPr lang="en-US" sz="2800" dirty="0">
                <a:solidFill>
                  <a:srgbClr val="FF0000"/>
                </a:solidFill>
                <a:latin typeface="Times New Roman" pitchFamily="18" charset="0"/>
                <a:cs typeface="Times New Roman" pitchFamily="18" charset="0"/>
              </a:rPr>
              <a:t>ERROR 3957 (HY000): Access denied for user </a:t>
            </a:r>
            <a:r>
              <a:rPr lang="en-US" sz="2800" dirty="0" err="1">
                <a:solidFill>
                  <a:srgbClr val="FF0000"/>
                </a:solidFill>
                <a:latin typeface="Times New Roman" pitchFamily="18" charset="0"/>
                <a:cs typeface="Times New Roman" pitchFamily="18" charset="0"/>
              </a:rPr>
              <a:t>user</a:t>
            </a:r>
            <a:r>
              <a:rPr lang="en-US" sz="2800" dirty="0">
                <a:solidFill>
                  <a:srgbClr val="FF0000"/>
                </a:solidFill>
                <a:latin typeface="Times New Roman" pitchFamily="18" charset="0"/>
                <a:cs typeface="Times New Roman" pitchFamily="18" charset="0"/>
              </a:rPr>
              <a:t>.</a:t>
            </a:r>
          </a:p>
          <a:p>
            <a:pPr marL="0" indent="0" fontAlgn="base">
              <a:buNone/>
            </a:pPr>
            <a:r>
              <a:rPr lang="en-US" sz="2800" dirty="0">
                <a:solidFill>
                  <a:srgbClr val="FF0000"/>
                </a:solidFill>
                <a:latin typeface="Times New Roman" pitchFamily="18" charset="0"/>
                <a:cs typeface="Times New Roman" pitchFamily="18" charset="0"/>
              </a:rPr>
              <a:t>Account is blocked for D day(s) (R day(s) remaining)</a:t>
            </a:r>
          </a:p>
          <a:p>
            <a:pPr marL="0" indent="0" fontAlgn="base">
              <a:buNone/>
            </a:pPr>
            <a:r>
              <a:rPr lang="en-US" sz="2800" dirty="0">
                <a:solidFill>
                  <a:srgbClr val="FF0000"/>
                </a:solidFill>
                <a:latin typeface="Times New Roman" pitchFamily="18" charset="0"/>
                <a:cs typeface="Times New Roman" pitchFamily="18" charset="0"/>
              </a:rPr>
              <a:t>due to N consecutive failed logins.</a:t>
            </a:r>
          </a:p>
        </p:txBody>
      </p:sp>
    </p:spTree>
    <p:extLst>
      <p:ext uri="{BB962C8B-B14F-4D97-AF65-F5344CB8AC3E}">
        <p14:creationId xmlns:p14="http://schemas.microsoft.com/office/powerpoint/2010/main" val="29983056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Failed-Login Tracking and Temporary Account Locking</a:t>
            </a:r>
          </a:p>
        </p:txBody>
      </p:sp>
      <p:sp>
        <p:nvSpPr>
          <p:cNvPr id="3" name="Content Placeholder 2"/>
          <p:cNvSpPr>
            <a:spLocks noGrp="1"/>
          </p:cNvSpPr>
          <p:nvPr>
            <p:ph idx="1"/>
          </p:nvPr>
        </p:nvSpPr>
        <p:spPr>
          <a:xfrm>
            <a:off x="475129" y="1600200"/>
            <a:ext cx="8229600" cy="5257800"/>
          </a:xfrm>
        </p:spPr>
        <p:txBody>
          <a:bodyPr>
            <a:normAutofit fontScale="77500" lnSpcReduction="20000"/>
          </a:bodyPr>
          <a:lstStyle/>
          <a:p>
            <a:pPr fontAlgn="base"/>
            <a:r>
              <a:rPr lang="en-US" sz="2800" dirty="0">
                <a:latin typeface="Times New Roman" pitchFamily="18" charset="0"/>
                <a:cs typeface="Times New Roman" pitchFamily="18" charset="0"/>
              </a:rPr>
              <a:t>Use the options as follows:</a:t>
            </a:r>
          </a:p>
          <a:p>
            <a:pPr marL="400050" lvl="1" indent="0" fontAlgn="base">
              <a:buNone/>
            </a:pPr>
            <a:r>
              <a:rPr lang="en-US" sz="2400" dirty="0">
                <a:solidFill>
                  <a:schemeClr val="accent1">
                    <a:lumMod val="75000"/>
                  </a:schemeClr>
                </a:solidFill>
                <a:latin typeface="Times New Roman" pitchFamily="18" charset="0"/>
                <a:cs typeface="Times New Roman" pitchFamily="18" charset="0"/>
              </a:rPr>
              <a:t>FAILED_LOGIN_ATTEMPTS N</a:t>
            </a:r>
          </a:p>
          <a:p>
            <a:pPr marL="0" indent="0" fontAlgn="base">
              <a:buNone/>
            </a:pPr>
            <a:endParaRPr lang="en-US" sz="2800" dirty="0">
              <a:latin typeface="Times New Roman" pitchFamily="18" charset="0"/>
              <a:cs typeface="Times New Roman" pitchFamily="18" charset="0"/>
            </a:endParaRPr>
          </a:p>
          <a:p>
            <a:pPr fontAlgn="base"/>
            <a:r>
              <a:rPr lang="en-US" sz="2800" dirty="0">
                <a:latin typeface="Times New Roman" pitchFamily="18" charset="0"/>
                <a:cs typeface="Times New Roman" pitchFamily="18" charset="0"/>
              </a:rPr>
              <a:t>This option indicates whether to track account login attempts that specify an incorrect password. The number N specifies how many consecutive incorrect passwords cause temporary account locking.</a:t>
            </a:r>
          </a:p>
          <a:p>
            <a:pPr marL="0" indent="0" fontAlgn="base">
              <a:buNone/>
            </a:pPr>
            <a:endParaRPr lang="en-US" sz="2800" dirty="0">
              <a:latin typeface="Times New Roman" pitchFamily="18" charset="0"/>
              <a:cs typeface="Times New Roman" pitchFamily="18" charset="0"/>
            </a:endParaRPr>
          </a:p>
          <a:p>
            <a:pPr marL="400050" lvl="1" indent="0" fontAlgn="base">
              <a:buNone/>
            </a:pPr>
            <a:r>
              <a:rPr lang="en-US" sz="2400" dirty="0">
                <a:solidFill>
                  <a:schemeClr val="accent1">
                    <a:lumMod val="75000"/>
                  </a:schemeClr>
                </a:solidFill>
                <a:latin typeface="Times New Roman" pitchFamily="18" charset="0"/>
                <a:cs typeface="Times New Roman" pitchFamily="18" charset="0"/>
              </a:rPr>
              <a:t>PASSWORD_LOCK_TIME {N | UNBOUNDED}</a:t>
            </a:r>
          </a:p>
          <a:p>
            <a:pPr marL="0" indent="0" fontAlgn="base">
              <a:buNone/>
            </a:pPr>
            <a:endParaRPr lang="en-US" sz="2800" dirty="0">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This option indicates how long to lock the account after too many consecutive login attempts provide an incorrect password. The value is a number N to specify the number of days the account remains locked, or UNBOUNDED to specify that when an account enters the temporarily locked state, the duration of that state is unbounded and does not end until the account is unlocked. </a:t>
            </a:r>
          </a:p>
        </p:txBody>
      </p:sp>
    </p:spTree>
    <p:extLst>
      <p:ext uri="{BB962C8B-B14F-4D97-AF65-F5344CB8AC3E}">
        <p14:creationId xmlns:p14="http://schemas.microsoft.com/office/powerpoint/2010/main" val="390546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Expiration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Password expiration according to policy is automatic and is based </a:t>
            </a:r>
            <a:r>
              <a:rPr lang="en-US" sz="2800" b="1" u="sng" dirty="0">
                <a:latin typeface="Times New Roman" pitchFamily="18" charset="0"/>
                <a:cs typeface="Times New Roman" pitchFamily="18" charset="0"/>
              </a:rPr>
              <a:t>on password age</a:t>
            </a:r>
            <a:r>
              <a:rPr lang="en-US" sz="2800" dirty="0">
                <a:latin typeface="Times New Roman" pitchFamily="18" charset="0"/>
                <a:cs typeface="Times New Roman" pitchFamily="18" charset="0"/>
              </a:rPr>
              <a:t>, which for a given account is assessed from the date and time of its most recent password change.</a:t>
            </a:r>
          </a:p>
          <a:p>
            <a:pPr algn="just" fontAlgn="base"/>
            <a:r>
              <a:rPr lang="en-US" sz="2800" dirty="0">
                <a:latin typeface="Times New Roman" pitchFamily="18" charset="0"/>
                <a:cs typeface="Times New Roman" pitchFamily="18" charset="0"/>
              </a:rPr>
              <a:t> The </a:t>
            </a:r>
            <a:r>
              <a:rPr lang="en-US" sz="2800" dirty="0" err="1">
                <a:latin typeface="Times New Roman" pitchFamily="18" charset="0"/>
                <a:cs typeface="Times New Roman" pitchFamily="18" charset="0"/>
              </a:rPr>
              <a:t>mysql.user</a:t>
            </a:r>
            <a:r>
              <a:rPr lang="en-US" sz="2800" dirty="0">
                <a:latin typeface="Times New Roman" pitchFamily="18" charset="0"/>
                <a:cs typeface="Times New Roman" pitchFamily="18" charset="0"/>
              </a:rPr>
              <a:t> system table indicates for each account when its password was last changed, and the server automatically treats the password as expired at client connection time if its age is greater than its permitted lifetime. </a:t>
            </a:r>
          </a:p>
          <a:p>
            <a:pPr algn="just" fontAlgn="base"/>
            <a:r>
              <a:rPr lang="en-US" sz="2800" dirty="0">
                <a:latin typeface="Times New Roman" pitchFamily="18" charset="0"/>
                <a:cs typeface="Times New Roman" pitchFamily="18" charset="0"/>
              </a:rPr>
              <a:t>This works with no explicit manual password expiration.</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12638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Expiration Policy</a:t>
            </a:r>
          </a:p>
        </p:txBody>
      </p:sp>
      <p:sp>
        <p:nvSpPr>
          <p:cNvPr id="3" name="Content Placeholder 2"/>
          <p:cNvSpPr>
            <a:spLocks noGrp="1"/>
          </p:cNvSpPr>
          <p:nvPr>
            <p:ph idx="1"/>
          </p:nvPr>
        </p:nvSpPr>
        <p:spPr>
          <a:xfrm>
            <a:off x="457200" y="1295400"/>
            <a:ext cx="8229600" cy="5257800"/>
          </a:xfrm>
        </p:spPr>
        <p:txBody>
          <a:bodyPr>
            <a:normAutofit/>
          </a:bodyPr>
          <a:lstStyle/>
          <a:p>
            <a:pPr algn="just" fontAlgn="base"/>
            <a:r>
              <a:rPr lang="en-US" sz="2800" dirty="0">
                <a:latin typeface="Times New Roman" pitchFamily="18" charset="0"/>
                <a:cs typeface="Times New Roman" pitchFamily="18" charset="0"/>
              </a:rPr>
              <a:t>To establish automatic password-expiration policy globally, use the </a:t>
            </a:r>
            <a:r>
              <a:rPr lang="en-US" sz="2800" dirty="0" err="1">
                <a:latin typeface="Times New Roman" pitchFamily="18" charset="0"/>
                <a:cs typeface="Times New Roman" pitchFamily="18" charset="0"/>
              </a:rPr>
              <a:t>default_password_lifetime</a:t>
            </a:r>
            <a:r>
              <a:rPr lang="en-US" sz="2800" dirty="0">
                <a:latin typeface="Times New Roman" pitchFamily="18" charset="0"/>
                <a:cs typeface="Times New Roman" pitchFamily="18" charset="0"/>
              </a:rPr>
              <a:t> system variable. </a:t>
            </a:r>
          </a:p>
          <a:p>
            <a:pPr lvl="1" algn="just" fontAlgn="base"/>
            <a:r>
              <a:rPr lang="en-US" sz="2400" dirty="0">
                <a:latin typeface="Times New Roman" pitchFamily="18" charset="0"/>
                <a:cs typeface="Times New Roman" pitchFamily="18" charset="0"/>
              </a:rPr>
              <a:t>Its default value is 0, which disables automatic password expiration.</a:t>
            </a:r>
          </a:p>
          <a:p>
            <a:pPr lvl="1" algn="just" fontAlgn="base"/>
            <a:r>
              <a:rPr lang="en-US" sz="2400" dirty="0">
                <a:latin typeface="Times New Roman" pitchFamily="18" charset="0"/>
                <a:cs typeface="Times New Roman" pitchFamily="18" charset="0"/>
              </a:rPr>
              <a:t>If the value of </a:t>
            </a:r>
            <a:r>
              <a:rPr lang="en-US" sz="2400" dirty="0" err="1">
                <a:latin typeface="Times New Roman" pitchFamily="18" charset="0"/>
                <a:cs typeface="Times New Roman" pitchFamily="18" charset="0"/>
              </a:rPr>
              <a:t>default_password_lifetime</a:t>
            </a:r>
            <a:r>
              <a:rPr lang="en-US" sz="2400" dirty="0">
                <a:latin typeface="Times New Roman" pitchFamily="18" charset="0"/>
                <a:cs typeface="Times New Roman" pitchFamily="18" charset="0"/>
              </a:rPr>
              <a:t> is a positive integer N, it indicates the permitted password lifetime, such that passwords must be changed every N days.</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524649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1E7E8-32ED-4B6D-99A5-3B418DD3DA24}"/>
              </a:ext>
            </a:extLst>
          </p:cNvPr>
          <p:cNvSpPr>
            <a:spLocks noGrp="1"/>
          </p:cNvSpPr>
          <p:nvPr>
            <p:ph type="title"/>
          </p:nvPr>
        </p:nvSpPr>
        <p:spPr/>
        <p:txBody>
          <a:bodyPr>
            <a:normAutofit fontScale="90000"/>
          </a:bodyPr>
          <a:lstStyle/>
          <a:p>
            <a:r>
              <a:rPr lang="en-US" dirty="0">
                <a:latin typeface="Times New Roman" pitchFamily="18" charset="0"/>
                <a:cs typeface="Times New Roman" pitchFamily="18" charset="0"/>
              </a:rPr>
              <a:t>Automatic Password-Expiration Policy</a:t>
            </a:r>
            <a:endParaRPr lang="en-US" dirty="0"/>
          </a:p>
        </p:txBody>
      </p:sp>
      <p:sp>
        <p:nvSpPr>
          <p:cNvPr id="3" name="Content Placeholder 2">
            <a:extLst>
              <a:ext uri="{FF2B5EF4-FFF2-40B4-BE49-F238E27FC236}">
                <a16:creationId xmlns:a16="http://schemas.microsoft.com/office/drawing/2014/main" id="{DD896156-B54F-4FAE-9DF5-E0B04F246402}"/>
              </a:ext>
            </a:extLst>
          </p:cNvPr>
          <p:cNvSpPr>
            <a:spLocks noGrp="1"/>
          </p:cNvSpPr>
          <p:nvPr>
            <p:ph idx="1"/>
          </p:nvPr>
        </p:nvSpPr>
        <p:spPr/>
        <p:txBody>
          <a:bodyPr>
            <a:normAutofit/>
          </a:bodyPr>
          <a:lstStyle/>
          <a:p>
            <a:pPr algn="just" fontAlgn="base"/>
            <a:r>
              <a:rPr lang="en-US" dirty="0">
                <a:latin typeface="Times New Roman" pitchFamily="18" charset="0"/>
                <a:cs typeface="Times New Roman" pitchFamily="18" charset="0"/>
              </a:rPr>
              <a:t>Example:</a:t>
            </a:r>
          </a:p>
          <a:p>
            <a:pPr lvl="1" algn="just" fontAlgn="base"/>
            <a:r>
              <a:rPr lang="en-US" dirty="0">
                <a:latin typeface="Times New Roman" pitchFamily="18" charset="0"/>
                <a:cs typeface="Times New Roman" pitchFamily="18" charset="0"/>
              </a:rPr>
              <a:t>To establish a global policy that passwords have a lifetime of approximately six months, start the server with these lines in a server </a:t>
            </a:r>
            <a:r>
              <a:rPr lang="en-US" dirty="0" err="1">
                <a:latin typeface="Times New Roman" pitchFamily="18" charset="0"/>
                <a:cs typeface="Times New Roman" pitchFamily="18" charset="0"/>
              </a:rPr>
              <a:t>my.cnf</a:t>
            </a:r>
            <a:r>
              <a:rPr lang="en-US" dirty="0">
                <a:latin typeface="Times New Roman" pitchFamily="18" charset="0"/>
                <a:cs typeface="Times New Roman" pitchFamily="18" charset="0"/>
              </a:rPr>
              <a:t> file:</a:t>
            </a:r>
          </a:p>
          <a:p>
            <a:pPr marL="800100" lvl="2" indent="0" algn="just" fontAlgn="base">
              <a:buNone/>
            </a:pPr>
            <a:r>
              <a:rPr lang="en-US" sz="3600" dirty="0">
                <a:solidFill>
                  <a:schemeClr val="accent1">
                    <a:lumMod val="75000"/>
                  </a:schemeClr>
                </a:solidFill>
                <a:latin typeface="Times New Roman" pitchFamily="18" charset="0"/>
                <a:cs typeface="Times New Roman" pitchFamily="18" charset="0"/>
              </a:rPr>
              <a:t>[</a:t>
            </a:r>
            <a:r>
              <a:rPr lang="en-US" sz="3600" dirty="0" err="1">
                <a:solidFill>
                  <a:schemeClr val="accent1">
                    <a:lumMod val="75000"/>
                  </a:schemeClr>
                </a:solidFill>
                <a:latin typeface="Times New Roman" pitchFamily="18" charset="0"/>
                <a:cs typeface="Times New Roman" pitchFamily="18" charset="0"/>
              </a:rPr>
              <a:t>mysqld</a:t>
            </a:r>
            <a:r>
              <a:rPr lang="en-US" sz="3600" dirty="0">
                <a:solidFill>
                  <a:schemeClr val="accent1">
                    <a:lumMod val="75000"/>
                  </a:schemeClr>
                </a:solidFill>
                <a:latin typeface="Times New Roman" pitchFamily="18" charset="0"/>
                <a:cs typeface="Times New Roman" pitchFamily="18" charset="0"/>
              </a:rPr>
              <a:t>]</a:t>
            </a:r>
          </a:p>
          <a:p>
            <a:pPr marL="800100" lvl="2" indent="0" algn="just" fontAlgn="base">
              <a:buNone/>
            </a:pPr>
            <a:r>
              <a:rPr lang="en-US" sz="3600" dirty="0" err="1">
                <a:solidFill>
                  <a:schemeClr val="accent1">
                    <a:lumMod val="75000"/>
                  </a:schemeClr>
                </a:solidFill>
                <a:latin typeface="Times New Roman" pitchFamily="18" charset="0"/>
                <a:cs typeface="Times New Roman" pitchFamily="18" charset="0"/>
              </a:rPr>
              <a:t>default_password_lifetime</a:t>
            </a:r>
            <a:r>
              <a:rPr lang="en-US" sz="3600" dirty="0">
                <a:solidFill>
                  <a:schemeClr val="accent1">
                    <a:lumMod val="75000"/>
                  </a:schemeClr>
                </a:solidFill>
                <a:latin typeface="Times New Roman" pitchFamily="18" charset="0"/>
                <a:cs typeface="Times New Roman" pitchFamily="18" charset="0"/>
              </a:rPr>
              <a:t>=180</a:t>
            </a:r>
            <a:endParaRPr lang="en-US" sz="3600" dirty="0">
              <a:solidFill>
                <a:schemeClr val="accent1">
                  <a:lumMod val="75000"/>
                </a:schemeClr>
              </a:solidFill>
            </a:endParaRPr>
          </a:p>
        </p:txBody>
      </p:sp>
    </p:spTree>
    <p:extLst>
      <p:ext uri="{BB962C8B-B14F-4D97-AF65-F5344CB8AC3E}">
        <p14:creationId xmlns:p14="http://schemas.microsoft.com/office/powerpoint/2010/main" val="426509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Password Expiration Policy</a:t>
            </a:r>
          </a:p>
        </p:txBody>
      </p:sp>
      <p:sp>
        <p:nvSpPr>
          <p:cNvPr id="3" name="Content Placeholder 2"/>
          <p:cNvSpPr>
            <a:spLocks noGrp="1"/>
          </p:cNvSpPr>
          <p:nvPr>
            <p:ph idx="1"/>
          </p:nvPr>
        </p:nvSpPr>
        <p:spPr>
          <a:xfrm>
            <a:off x="457200" y="1295400"/>
            <a:ext cx="8229600" cy="5257800"/>
          </a:xfrm>
        </p:spPr>
        <p:txBody>
          <a:bodyPr>
            <a:normAutofit fontScale="85000" lnSpcReduction="20000"/>
          </a:bodyPr>
          <a:lstStyle/>
          <a:p>
            <a:pPr algn="just" fontAlgn="base"/>
            <a:r>
              <a:rPr lang="en-US" sz="2800" dirty="0">
                <a:latin typeface="Times New Roman" pitchFamily="18" charset="0"/>
                <a:cs typeface="Times New Roman" pitchFamily="18" charset="0"/>
              </a:rPr>
              <a:t>To establish a global policy such that passwords never expire, set </a:t>
            </a:r>
            <a:r>
              <a:rPr lang="en-US" sz="2800" dirty="0" err="1">
                <a:latin typeface="Times New Roman" pitchFamily="18" charset="0"/>
                <a:cs typeface="Times New Roman" pitchFamily="18" charset="0"/>
              </a:rPr>
              <a:t>default_password_lifetime</a:t>
            </a:r>
            <a:r>
              <a:rPr lang="en-US" sz="2800" dirty="0">
                <a:latin typeface="Times New Roman" pitchFamily="18" charset="0"/>
                <a:cs typeface="Times New Roman" pitchFamily="18" charset="0"/>
              </a:rPr>
              <a:t> to 0:</a:t>
            </a:r>
          </a:p>
          <a:p>
            <a:pPr marL="0" indent="0" algn="ctr" fontAlgn="base">
              <a:buNone/>
            </a:pPr>
            <a:r>
              <a:rPr lang="en-US" sz="2800" dirty="0" err="1">
                <a:solidFill>
                  <a:schemeClr val="accent1">
                    <a:lumMod val="75000"/>
                  </a:schemeClr>
                </a:solidFill>
                <a:latin typeface="Times New Roman" pitchFamily="18" charset="0"/>
                <a:cs typeface="Times New Roman" pitchFamily="18" charset="0"/>
              </a:rPr>
              <a:t>default_password_lifetime</a:t>
            </a:r>
            <a:r>
              <a:rPr lang="en-US" sz="2800" dirty="0">
                <a:solidFill>
                  <a:schemeClr val="accent1">
                    <a:lumMod val="75000"/>
                  </a:schemeClr>
                </a:solidFill>
                <a:latin typeface="Times New Roman" pitchFamily="18" charset="0"/>
                <a:cs typeface="Times New Roman" pitchFamily="18" charset="0"/>
              </a:rPr>
              <a:t>=0</a:t>
            </a:r>
          </a:p>
          <a:p>
            <a:pPr marL="0" indent="0" algn="just" fontAlgn="base">
              <a:buNone/>
            </a:pPr>
            <a:endParaRPr lang="en-US" sz="2800" dirty="0">
              <a:latin typeface="Times New Roman" pitchFamily="18" charset="0"/>
              <a:cs typeface="Times New Roman" pitchFamily="18" charset="0"/>
            </a:endParaRPr>
          </a:p>
          <a:p>
            <a:pPr algn="just" fontAlgn="base"/>
            <a:r>
              <a:rPr lang="en-US" sz="2800" dirty="0" err="1">
                <a:latin typeface="Times New Roman" pitchFamily="18" charset="0"/>
                <a:cs typeface="Times New Roman" pitchFamily="18" charset="0"/>
              </a:rPr>
              <a:t>default_password_lifetime</a:t>
            </a:r>
            <a:r>
              <a:rPr lang="en-US" sz="2800" dirty="0">
                <a:latin typeface="Times New Roman" pitchFamily="18" charset="0"/>
                <a:cs typeface="Times New Roman" pitchFamily="18" charset="0"/>
              </a:rPr>
              <a:t> can also be set and persisted at runtime:</a:t>
            </a:r>
          </a:p>
          <a:p>
            <a:pPr marL="0" indent="0" algn="ctr" fontAlgn="base">
              <a:buNone/>
            </a:pPr>
            <a:r>
              <a:rPr lang="en-US" sz="2800" dirty="0">
                <a:solidFill>
                  <a:schemeClr val="accent1">
                    <a:lumMod val="75000"/>
                  </a:schemeClr>
                </a:solidFill>
                <a:latin typeface="Times New Roman" pitchFamily="18" charset="0"/>
                <a:cs typeface="Times New Roman" pitchFamily="18" charset="0"/>
              </a:rPr>
              <a:t>SET PERSIST </a:t>
            </a:r>
            <a:r>
              <a:rPr lang="en-US" sz="2800" dirty="0" err="1">
                <a:solidFill>
                  <a:schemeClr val="accent1">
                    <a:lumMod val="75000"/>
                  </a:schemeClr>
                </a:solidFill>
                <a:latin typeface="Times New Roman" pitchFamily="18" charset="0"/>
                <a:cs typeface="Times New Roman" pitchFamily="18" charset="0"/>
              </a:rPr>
              <a:t>default_password_lifetime</a:t>
            </a:r>
            <a:r>
              <a:rPr lang="en-US" sz="2800" dirty="0">
                <a:solidFill>
                  <a:schemeClr val="accent1">
                    <a:lumMod val="75000"/>
                  </a:schemeClr>
                </a:solidFill>
                <a:latin typeface="Times New Roman" pitchFamily="18" charset="0"/>
                <a:cs typeface="Times New Roman" pitchFamily="18" charset="0"/>
              </a:rPr>
              <a:t> = 180;</a:t>
            </a:r>
          </a:p>
          <a:p>
            <a:pPr marL="0" indent="0" algn="ctr" fontAlgn="base">
              <a:buNone/>
            </a:pPr>
            <a:r>
              <a:rPr lang="en-US" sz="2800" dirty="0">
                <a:solidFill>
                  <a:schemeClr val="accent1">
                    <a:lumMod val="75000"/>
                  </a:schemeClr>
                </a:solidFill>
                <a:latin typeface="Times New Roman" pitchFamily="18" charset="0"/>
                <a:cs typeface="Times New Roman" pitchFamily="18" charset="0"/>
              </a:rPr>
              <a:t>SET PERSIST </a:t>
            </a:r>
            <a:r>
              <a:rPr lang="en-US" sz="2800" dirty="0" err="1">
                <a:solidFill>
                  <a:schemeClr val="accent1">
                    <a:lumMod val="75000"/>
                  </a:schemeClr>
                </a:solidFill>
                <a:latin typeface="Times New Roman" pitchFamily="18" charset="0"/>
                <a:cs typeface="Times New Roman" pitchFamily="18" charset="0"/>
              </a:rPr>
              <a:t>default_password_lifetime</a:t>
            </a:r>
            <a:r>
              <a:rPr lang="en-US" sz="2800" dirty="0">
                <a:solidFill>
                  <a:schemeClr val="accent1">
                    <a:lumMod val="75000"/>
                  </a:schemeClr>
                </a:solidFill>
                <a:latin typeface="Times New Roman" pitchFamily="18" charset="0"/>
                <a:cs typeface="Times New Roman" pitchFamily="18" charset="0"/>
              </a:rPr>
              <a:t> = 0;</a:t>
            </a:r>
          </a:p>
          <a:p>
            <a:pPr marL="0" indent="0" algn="ctr" fontAlgn="base">
              <a:buNone/>
            </a:pPr>
            <a:endParaRPr lang="en-US" sz="2800" dirty="0">
              <a:solidFill>
                <a:schemeClr val="accent1">
                  <a:lumMod val="75000"/>
                </a:schemeClr>
              </a:solidFill>
              <a:latin typeface="Times New Roman" pitchFamily="18" charset="0"/>
              <a:cs typeface="Times New Roman" pitchFamily="18" charset="0"/>
            </a:endParaRPr>
          </a:p>
          <a:p>
            <a:pPr algn="just" fontAlgn="base"/>
            <a:r>
              <a:rPr lang="en-US" sz="2800" dirty="0">
                <a:latin typeface="Times New Roman" pitchFamily="18" charset="0"/>
                <a:cs typeface="Times New Roman" pitchFamily="18" charset="0"/>
              </a:rPr>
              <a:t>SET PERSIST sets a value for the running MySQL instance. </a:t>
            </a:r>
          </a:p>
          <a:p>
            <a:pPr algn="just" fontAlgn="base"/>
            <a:r>
              <a:rPr lang="en-US" sz="2800" dirty="0">
                <a:latin typeface="Times New Roman" pitchFamily="18" charset="0"/>
                <a:cs typeface="Times New Roman" pitchFamily="18" charset="0"/>
              </a:rPr>
              <a:t>It also saves the value to carry over to subsequent server restarts. </a:t>
            </a:r>
          </a:p>
          <a:p>
            <a:pPr algn="just" fontAlgn="base"/>
            <a:r>
              <a:rPr lang="en-US" sz="2800" dirty="0">
                <a:latin typeface="Times New Roman" pitchFamily="18" charset="0"/>
                <a:cs typeface="Times New Roman" pitchFamily="18" charset="0"/>
              </a:rPr>
              <a:t>To change the value for the running MySQL instance without having it carry over to subsequent restarts, use the GLOBAL keyword rather than PERSIST.</a:t>
            </a:r>
          </a:p>
          <a:p>
            <a:pPr marL="0" indent="0" algn="just" fontAlgn="base">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565598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3634</Words>
  <Application>Microsoft Office PowerPoint</Application>
  <PresentationFormat>On-screen Show (4:3)</PresentationFormat>
  <Paragraphs>316</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Times New Roman</vt:lpstr>
      <vt:lpstr>Wingdings</vt:lpstr>
      <vt:lpstr>Office Theme</vt:lpstr>
      <vt:lpstr>Profiles, Password Policies, Privileges, and Roles</vt:lpstr>
      <vt:lpstr>Password Management</vt:lpstr>
      <vt:lpstr>Password Management </vt:lpstr>
      <vt:lpstr>Password Expiration Policy</vt:lpstr>
      <vt:lpstr>Password Expiration Policy</vt:lpstr>
      <vt:lpstr>Password Expiration Policy</vt:lpstr>
      <vt:lpstr>Password Expiration Policy</vt:lpstr>
      <vt:lpstr>Automatic Password-Expiration Policy</vt:lpstr>
      <vt:lpstr>Password Expiration Policy</vt:lpstr>
      <vt:lpstr>Password Expiration Policy</vt:lpstr>
      <vt:lpstr>CREATE USER and ALTER USER</vt:lpstr>
      <vt:lpstr>CREATE USER and ALTER USER</vt:lpstr>
      <vt:lpstr>Password Expiration Policy</vt:lpstr>
      <vt:lpstr>Password Expiration Policy</vt:lpstr>
      <vt:lpstr>Password Expiration Policy</vt:lpstr>
      <vt:lpstr>Password Reuse Policy</vt:lpstr>
      <vt:lpstr>Password Reuse Policy</vt:lpstr>
      <vt:lpstr>Password Reuse Policy</vt:lpstr>
      <vt:lpstr>Password Reuse Policy</vt:lpstr>
      <vt:lpstr>Password Reuse Policy</vt:lpstr>
      <vt:lpstr>Password Reuse Policy</vt:lpstr>
      <vt:lpstr>Password Reuse Policy</vt:lpstr>
      <vt:lpstr>Password Reuse Policy</vt:lpstr>
      <vt:lpstr>Password Reuse Policy</vt:lpstr>
      <vt:lpstr>Password Reuse Policy</vt:lpstr>
      <vt:lpstr>Password Verification-Required Policy</vt:lpstr>
      <vt:lpstr>Password Verification-Required Policy</vt:lpstr>
      <vt:lpstr>Password Verification-Required Policy</vt:lpstr>
      <vt:lpstr>Password Verification-Required Policy</vt:lpstr>
      <vt:lpstr>Password Verification-Required Policy</vt:lpstr>
      <vt:lpstr>Password Verification-Required Policy</vt:lpstr>
      <vt:lpstr>Password Verification-Required Policy</vt:lpstr>
      <vt:lpstr>Password Verification-Required Policy</vt:lpstr>
      <vt:lpstr>Password Verification-Required Policy</vt:lpstr>
      <vt:lpstr>Password Verification-Required Policy</vt:lpstr>
      <vt:lpstr>Password Verification-Required Policy</vt:lpstr>
      <vt:lpstr>Password Verification-Required Policy</vt:lpstr>
      <vt:lpstr>Dual Password Support</vt:lpstr>
      <vt:lpstr>Dual Password Support</vt:lpstr>
      <vt:lpstr>Dual Password Support</vt:lpstr>
      <vt:lpstr>Dual Password Support</vt:lpstr>
      <vt:lpstr>Dual Password Support</vt:lpstr>
      <vt:lpstr>Dual Password Support</vt:lpstr>
      <vt:lpstr>Dual Password Support</vt:lpstr>
      <vt:lpstr>Dual Password Support</vt:lpstr>
      <vt:lpstr>Dual Password Support</vt:lpstr>
      <vt:lpstr>Dual Password Support</vt:lpstr>
      <vt:lpstr>Dual Password Support</vt:lpstr>
      <vt:lpstr>Random Password Generation</vt:lpstr>
      <vt:lpstr>Random Password Generation</vt:lpstr>
      <vt:lpstr>Failed-Login Tracking and Temporary Account Locking</vt:lpstr>
      <vt:lpstr>Failed-Login Tracking and Temporary Account Locking</vt:lpstr>
      <vt:lpstr>Failed-Login Tracking and Temporary Account Locking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Profiles, Password Policies, Privileges, and Roles</dc:title>
  <dc:creator>USER</dc:creator>
  <cp:lastModifiedBy>User</cp:lastModifiedBy>
  <cp:revision>27</cp:revision>
  <dcterms:created xsi:type="dcterms:W3CDTF">2006-08-16T00:00:00Z</dcterms:created>
  <dcterms:modified xsi:type="dcterms:W3CDTF">2024-11-29T19:56:38Z</dcterms:modified>
</cp:coreProperties>
</file>